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</p:sldIdLst>
  <p:sldSz cx="12192000" cy="6858000"/>
  <p:notesSz cx="6735763" cy="9866313"/>
  <p:defaultTextStyle>
    <a:defPPr>
      <a:defRPr lang="it-IT" alt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inenna" initials="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DAE3F3"/>
    <a:srgbClr val="C7C7C7"/>
    <a:srgbClr val="F0F0F0"/>
    <a:srgbClr val="6666FF"/>
    <a:srgbClr val="FF3300"/>
    <a:srgbClr val="D549AD"/>
    <a:srgbClr val="F4B183"/>
    <a:srgbClr val="FFFF66"/>
    <a:srgbClr val="F5A2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1" autoAdjust="0"/>
    <p:restoredTop sz="93594" autoAdjust="0"/>
  </p:normalViewPr>
  <p:slideViewPr>
    <p:cSldViewPr snapToGrid="0">
      <p:cViewPr varScale="1">
        <p:scale>
          <a:sx n="108" d="100"/>
          <a:sy n="108" d="100"/>
        </p:scale>
        <p:origin x="912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8A2D9-8821-43EB-9518-75F3B9E915FA}" type="datetimeFigureOut">
              <a:rPr lang="it-IT" smtClean="0"/>
              <a:t>23/01/2022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0B74-77D9-47BB-A257-E4A8BFB8E7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413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2174" y="3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/>
          <a:lstStyle>
            <a:lvl1pPr algn="r">
              <a:defRPr sz="1200"/>
            </a:lvl1pPr>
          </a:lstStyle>
          <a:p>
            <a:fld id="{95D3B7ED-61F7-0542-AE7B-9795C4EFD070}" type="datetimeFigureOut">
              <a:rPr lang="en-US" smtClean="0"/>
              <a:pPr/>
              <a:t>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475" y="700088"/>
            <a:ext cx="6223000" cy="3502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248" y="4435466"/>
            <a:ext cx="5369964" cy="4202018"/>
          </a:xfrm>
          <a:prstGeom prst="rect">
            <a:avLst/>
          </a:prstGeom>
        </p:spPr>
        <p:txBody>
          <a:bodyPr vert="horz" lIns="91418" tIns="45709" rIns="91418" bIns="45709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69310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2174" y="8869310"/>
            <a:ext cx="2908731" cy="466891"/>
          </a:xfrm>
          <a:prstGeom prst="rect">
            <a:avLst/>
          </a:prstGeom>
        </p:spPr>
        <p:txBody>
          <a:bodyPr vert="horz" lIns="91418" tIns="45709" rIns="91418" bIns="45709" numCol="1" rtlCol="0" anchor="b"/>
          <a:lstStyle>
            <a:lvl1pPr algn="r">
              <a:defRPr sz="1200"/>
            </a:lvl1pPr>
          </a:lstStyle>
          <a:p>
            <a:fld id="{9C5789CE-836E-B042-843F-5605E41F5001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3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2888" y="700088"/>
            <a:ext cx="6224587" cy="3502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2888" y="700088"/>
            <a:ext cx="6224587" cy="3502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28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5789CE-836E-B042-843F-5605E41F50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958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789CE-836E-B042-843F-5605E41F500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33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789CE-836E-B042-843F-5605E41F500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856B7B-C2DA-446A-A49C-0D8EA9F9D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825CEAE-8D33-4419-BF0E-A8E566008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alt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6496A0-75E7-42EE-A7A4-AB7A067D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313015-AD90-4A0D-A385-C1E1A632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B5DD34-B0DB-4EA5-91BF-988B13D22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649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475D1A-5F46-4BFF-82AD-DAC75E31C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D18566-A9B8-43B9-852F-A06BB54F6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8BDE8C-2532-4B47-AAA2-EAA9F8AE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677C01-44B6-4C38-BBEE-0722898AC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DAEFEF-63DE-4452-BEB4-366B3848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4772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EB367D-5AD4-4332-BF6F-5E56CF507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E5AC86-FEA1-44B3-8748-11EA39F67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EC0ED7-6321-45BE-BAAD-913C80E3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E4FB0E-972F-4F5A-A0EF-8F0E92B68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5D5E8D-61F1-42B5-9F69-479F036F2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571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0BA324-E65F-4748-A4BF-3014CD6E9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107458-DD4E-42A5-9341-6648B03CB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BF9D84-33FD-4387-8CF6-3BB25665C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3A3972-98BD-42DF-8209-AD83247D4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F0EE2E-4CF6-4BEE-8C8D-F965A605D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516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DE412D-6602-4A98-845A-321907C46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69135C-5C47-4315-A871-93D3E66E3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40934E-1780-4B1F-BC57-87BDF09D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6508BB-6A90-40B9-A876-5F874252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88EB51-0DBD-45C5-979B-7B83324E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0507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99696-5B36-4D9E-98E2-D79FDC96A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9C6E2B-B542-4F79-A7AA-3D4B1D3D8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2E34659-3872-492E-B36C-BEDC9E82E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023C06-8282-49A2-B45D-8B55BA663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96DCA3-6D01-4871-A66B-0DF05C3C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A43049-2527-4443-B21D-EA0BE62F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4828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BF5D31-C7B4-4FAC-B800-89C3331B3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8681BD7-1F75-4820-B006-839C9E75D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5D56FE-52DE-4C61-99AF-165EBD654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2DA09BD-87A7-478B-8524-378CA7149D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15488D5-FE2A-4C0B-A1B6-ABE0EBEE0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9457B64-E9FA-474C-BF85-6B214A900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78FDE67-F4BC-426E-9525-EB220D46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72F3745-16DF-4448-B6D0-03F42E3A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0882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E0E007-0ACA-4CA3-BF50-FC000836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B197CC2-AE50-4F96-BD35-D367ED93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691421D-7F97-4467-9529-1807E21A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0F73912-D797-4F1C-90AB-BD7B79E9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0242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4614123-8A78-47A4-8635-4952E2DDA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04B1A73-55BA-4A34-B18A-EFBC969D4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F915C8-9067-4B91-BFAA-8066F5CBB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8795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393BD3-C5AF-41C8-9B7F-CA387C696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2922ED-4414-4A60-9F71-0EEC56644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2106355-3F77-415C-BC54-77321370E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4F088E-9162-4B62-8CEF-D39BB3FA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7704CB-64FB-4678-8A50-75F97F83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BC49A2-C05C-45C0-AB87-4EF556C4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57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8EA99B-A76A-42C8-8665-717EE03E1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37C096E-FD5C-47CC-9945-816C87628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alt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2BC0F13-F056-4090-97AF-23BFD93B3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552821-93EC-4F67-B61E-21608D110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1794F3-D0E3-4435-91E0-431FFAAF0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5AB0FD-83AF-43B0-AC51-DCCEB18C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721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AD9947-3939-4737-9042-FF11D2DD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D13C04-F266-45D1-9D49-0F65F6300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05D40-F27F-43C3-BD6B-D3A2F3811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DF053-18EF-4D29-B3BF-6547F2DE9937}" type="datetimeFigureOut">
              <a:rPr lang="it-IT" altLang="it-IT" smtClean="0"/>
              <a:pPr/>
              <a:t>23/01/2022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FDF0B4-169B-4554-A327-C7ACC600A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7CA5A6-B7F4-47B2-8717-06348E40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C40AF-D754-41A8-AECF-BF5712D66037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8073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 alt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ttangolo con angoli arrotondati 78">
            <a:extLst>
              <a:ext uri="{FF2B5EF4-FFF2-40B4-BE49-F238E27FC236}">
                <a16:creationId xmlns:a16="http://schemas.microsoft.com/office/drawing/2014/main" id="{6F5CDA72-4D64-459B-861B-982B24BF40A4}"/>
              </a:ext>
            </a:extLst>
          </p:cNvPr>
          <p:cNvSpPr/>
          <p:nvPr/>
        </p:nvSpPr>
        <p:spPr>
          <a:xfrm>
            <a:off x="4518032" y="3359990"/>
            <a:ext cx="1853740" cy="746404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Rettangolo con angoli arrotondati 75">
            <a:extLst>
              <a:ext uri="{FF2B5EF4-FFF2-40B4-BE49-F238E27FC236}">
                <a16:creationId xmlns:a16="http://schemas.microsoft.com/office/drawing/2014/main" id="{C5B71343-C8CB-4334-9DF6-EE47C65E438E}"/>
              </a:ext>
            </a:extLst>
          </p:cNvPr>
          <p:cNvSpPr/>
          <p:nvPr/>
        </p:nvSpPr>
        <p:spPr>
          <a:xfrm>
            <a:off x="991491" y="3373308"/>
            <a:ext cx="1345309" cy="676275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9CB0F3E4-6B88-42D4-8833-F1016A90EF66}"/>
              </a:ext>
            </a:extLst>
          </p:cNvPr>
          <p:cNvSpPr txBox="1"/>
          <p:nvPr/>
        </p:nvSpPr>
        <p:spPr>
          <a:xfrm rot="19877606">
            <a:off x="-616352" y="3027869"/>
            <a:ext cx="13497386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POLO  </a:t>
            </a:r>
            <a:r>
              <a:rPr lang="it-IT" altLang="it-IT" sz="32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POLO</a:t>
            </a:r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LICEALE «E. AMALDI» BITETT        A.S. 2021/22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D566D5F2-A5F9-4AEE-ADF8-956D9FB65F9A}"/>
              </a:ext>
            </a:extLst>
          </p:cNvPr>
          <p:cNvSpPr/>
          <p:nvPr/>
        </p:nvSpPr>
        <p:spPr>
          <a:xfrm>
            <a:off x="5674643" y="1211950"/>
            <a:ext cx="2876550" cy="1362075"/>
          </a:xfrm>
          <a:prstGeom prst="ellipse">
            <a:avLst/>
          </a:prstGeom>
          <a:solidFill>
            <a:srgbClr val="FFC000">
              <a:alpha val="50000"/>
            </a:srgbClr>
          </a:solidFill>
          <a:ln w="28575">
            <a:solidFill>
              <a:srgbClr val="ED7D31">
                <a:lumMod val="60000"/>
                <a:lumOff val="40000"/>
              </a:srgb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asella di testo 3">
            <a:extLst>
              <a:ext uri="{FF2B5EF4-FFF2-40B4-BE49-F238E27FC236}">
                <a16:creationId xmlns:a16="http://schemas.microsoft.com/office/drawing/2014/main" id="{150235A9-305A-4E20-BE35-103800180B67}"/>
              </a:ext>
            </a:extLst>
          </p:cNvPr>
          <p:cNvSpPr txBox="1"/>
          <p:nvPr/>
        </p:nvSpPr>
        <p:spPr>
          <a:xfrm>
            <a:off x="6008801" y="1466306"/>
            <a:ext cx="2181225" cy="9239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altLang="it-IT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DIRIGENTE SCOLASTICO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altLang="it-IT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Dott.ssa Carmela Rossiello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46B291A4-7A67-4AE2-B103-E36A98A4AC11}"/>
              </a:ext>
            </a:extLst>
          </p:cNvPr>
          <p:cNvSpPr/>
          <p:nvPr/>
        </p:nvSpPr>
        <p:spPr>
          <a:xfrm>
            <a:off x="4401804" y="412803"/>
            <a:ext cx="1438279" cy="342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altLang="it-IT" sz="1100" b="1" dirty="0">
                <a:solidFill>
                  <a:schemeClr val="tx1"/>
                </a:solidFill>
              </a:rPr>
              <a:t>GIUNTA ESECUTIVA</a:t>
            </a: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FF21A940-DB23-48A8-88F0-46CCD6EA7FD8}"/>
              </a:ext>
            </a:extLst>
          </p:cNvPr>
          <p:cNvSpPr/>
          <p:nvPr/>
        </p:nvSpPr>
        <p:spPr>
          <a:xfrm>
            <a:off x="6827091" y="314511"/>
            <a:ext cx="1656974" cy="5429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 altLang="it-IT"/>
          </a:p>
        </p:txBody>
      </p:sp>
      <p:sp>
        <p:nvSpPr>
          <p:cNvPr id="13" name="Casella di testo 37">
            <a:extLst>
              <a:ext uri="{FF2B5EF4-FFF2-40B4-BE49-F238E27FC236}">
                <a16:creationId xmlns:a16="http://schemas.microsoft.com/office/drawing/2014/main" id="{426F55DD-336C-46DC-A5C6-689824F7A95F}"/>
              </a:ext>
            </a:extLst>
          </p:cNvPr>
          <p:cNvSpPr txBox="1"/>
          <p:nvPr/>
        </p:nvSpPr>
        <p:spPr>
          <a:xfrm>
            <a:off x="6874272" y="379567"/>
            <a:ext cx="1594633" cy="48058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CONSIGLIO DI ISTITUTO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sig. Fazio D.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F3B0D513-EA44-41C0-A7A5-BAEBEA78E21A}"/>
              </a:ext>
            </a:extLst>
          </p:cNvPr>
          <p:cNvCxnSpPr>
            <a:cxnSpLocks/>
          </p:cNvCxnSpPr>
          <p:nvPr/>
        </p:nvCxnSpPr>
        <p:spPr>
          <a:xfrm flipV="1">
            <a:off x="8415285" y="1089630"/>
            <a:ext cx="919463" cy="51934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B5931546-509D-4DDF-BBE7-15B3B600B538}"/>
              </a:ext>
            </a:extLst>
          </p:cNvPr>
          <p:cNvCxnSpPr>
            <a:cxnSpLocks/>
          </p:cNvCxnSpPr>
          <p:nvPr/>
        </p:nvCxnSpPr>
        <p:spPr>
          <a:xfrm>
            <a:off x="5120943" y="1056180"/>
            <a:ext cx="2429821" cy="15851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E427A732-7AFB-469F-8450-48361F77D18C}"/>
              </a:ext>
            </a:extLst>
          </p:cNvPr>
          <p:cNvCxnSpPr>
            <a:cxnSpLocks/>
          </p:cNvCxnSpPr>
          <p:nvPr/>
        </p:nvCxnSpPr>
        <p:spPr>
          <a:xfrm>
            <a:off x="7535766" y="852000"/>
            <a:ext cx="3335" cy="200104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8CE8A47A-02AA-4CDB-A0AF-685C95FC8AE3}"/>
              </a:ext>
            </a:extLst>
          </p:cNvPr>
          <p:cNvSpPr/>
          <p:nvPr/>
        </p:nvSpPr>
        <p:spPr>
          <a:xfrm>
            <a:off x="9354080" y="605564"/>
            <a:ext cx="1799984" cy="675566"/>
          </a:xfrm>
          <a:prstGeom prst="roundRect">
            <a:avLst/>
          </a:prstGeom>
          <a:solidFill>
            <a:srgbClr val="ED7D31">
              <a:lumMod val="40000"/>
              <a:lumOff val="6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Casella di testo 24">
            <a:extLst>
              <a:ext uri="{FF2B5EF4-FFF2-40B4-BE49-F238E27FC236}">
                <a16:creationId xmlns:a16="http://schemas.microsoft.com/office/drawing/2014/main" id="{5530ACB4-1CCB-4173-B750-747059E0CC3B}"/>
              </a:ext>
            </a:extLst>
          </p:cNvPr>
          <p:cNvSpPr txBox="1"/>
          <p:nvPr/>
        </p:nvSpPr>
        <p:spPr>
          <a:xfrm>
            <a:off x="9405679" y="649402"/>
            <a:ext cx="1724025" cy="628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COLLABORATORI DEL D.S.</a:t>
            </a:r>
          </a:p>
          <a:p>
            <a:pPr algn="ctr"/>
            <a:r>
              <a:rPr lang="it-IT" altLang="it-IT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altLang="it-IT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Scardigno V.</a:t>
            </a:r>
          </a:p>
          <a:p>
            <a:pPr algn="ctr"/>
            <a:r>
              <a:rPr lang="it-IT" altLang="it-IT" sz="1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Minenna C.</a:t>
            </a:r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F82B986A-4390-416C-AED9-048A64B5CE2D}"/>
              </a:ext>
            </a:extLst>
          </p:cNvPr>
          <p:cNvCxnSpPr/>
          <p:nvPr/>
        </p:nvCxnSpPr>
        <p:spPr>
          <a:xfrm>
            <a:off x="5868145" y="656922"/>
            <a:ext cx="981075" cy="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headEnd type="triangle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175B4455-0315-4943-88FD-0795D85D5920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8580521" y="1824482"/>
            <a:ext cx="543162" cy="5898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A0B92810-5876-4C92-B642-46B749E4445F}"/>
              </a:ext>
            </a:extLst>
          </p:cNvPr>
          <p:cNvSpPr/>
          <p:nvPr/>
        </p:nvSpPr>
        <p:spPr>
          <a:xfrm>
            <a:off x="9123683" y="1420595"/>
            <a:ext cx="2189749" cy="807773"/>
          </a:xfrm>
          <a:prstGeom prst="roundRect">
            <a:avLst/>
          </a:prstGeom>
          <a:solidFill>
            <a:srgbClr val="EA5B34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ChevronInverted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Funzioni Strumentali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FEF9EC69-ED22-42BF-AD55-496636D9AC84}"/>
              </a:ext>
            </a:extLst>
          </p:cNvPr>
          <p:cNvCxnSpPr/>
          <p:nvPr/>
        </p:nvCxnSpPr>
        <p:spPr>
          <a:xfrm>
            <a:off x="9334748" y="2207210"/>
            <a:ext cx="104775" cy="392430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F1300720-BB42-4B44-A85A-168F5B71162E}"/>
              </a:ext>
            </a:extLst>
          </p:cNvPr>
          <p:cNvCxnSpPr>
            <a:cxnSpLocks/>
          </p:cNvCxnSpPr>
          <p:nvPr/>
        </p:nvCxnSpPr>
        <p:spPr>
          <a:xfrm>
            <a:off x="9334748" y="2574025"/>
            <a:ext cx="403811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28" name="Rettangolo con angoli arrotondati 27">
            <a:extLst>
              <a:ext uri="{FF2B5EF4-FFF2-40B4-BE49-F238E27FC236}">
                <a16:creationId xmlns:a16="http://schemas.microsoft.com/office/drawing/2014/main" id="{A2D611B6-0D7A-4AE0-A145-37186CBE0235}"/>
              </a:ext>
            </a:extLst>
          </p:cNvPr>
          <p:cNvSpPr/>
          <p:nvPr/>
        </p:nvSpPr>
        <p:spPr>
          <a:xfrm>
            <a:off x="9638962" y="2390231"/>
            <a:ext cx="1504950" cy="552450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2Lef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1: Gestione PTOF</a:t>
            </a:r>
            <a:endParaRPr lang="it-IT" altLang="it-IT" sz="11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</a:t>
            </a:r>
            <a:r>
              <a:rPr lang="it-IT" altLang="it-IT" sz="1100" b="1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Imbasciani</a:t>
            </a: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05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4421F6D4-B446-4C02-8E5E-59E0BF679F39}"/>
              </a:ext>
            </a:extLst>
          </p:cNvPr>
          <p:cNvCxnSpPr>
            <a:cxnSpLocks/>
          </p:cNvCxnSpPr>
          <p:nvPr/>
        </p:nvCxnSpPr>
        <p:spPr>
          <a:xfrm>
            <a:off x="5950857" y="1088571"/>
            <a:ext cx="13850" cy="334704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610AD0A4-9C2F-46D5-9B9C-3CAC878344EA}"/>
              </a:ext>
            </a:extLst>
          </p:cNvPr>
          <p:cNvCxnSpPr>
            <a:cxnSpLocks/>
          </p:cNvCxnSpPr>
          <p:nvPr/>
        </p:nvCxnSpPr>
        <p:spPr>
          <a:xfrm>
            <a:off x="9361067" y="3596234"/>
            <a:ext cx="459208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35" name="Rettangolo con angoli arrotondati 34">
            <a:extLst>
              <a:ext uri="{FF2B5EF4-FFF2-40B4-BE49-F238E27FC236}">
                <a16:creationId xmlns:a16="http://schemas.microsoft.com/office/drawing/2014/main" id="{EE10AD87-223B-46CA-A504-EC2CA8C8A4F6}"/>
              </a:ext>
            </a:extLst>
          </p:cNvPr>
          <p:cNvSpPr/>
          <p:nvPr/>
        </p:nvSpPr>
        <p:spPr>
          <a:xfrm>
            <a:off x="9738559" y="3144385"/>
            <a:ext cx="1524000" cy="800100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1Righ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2: Sostegno al lavoro dei docenti , supporto alla didattica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Demetrio A.</a:t>
            </a:r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49F02736-9DEF-460B-BD7F-85EF3CC37BF6}"/>
              </a:ext>
            </a:extLst>
          </p:cNvPr>
          <p:cNvCxnSpPr/>
          <p:nvPr/>
        </p:nvCxnSpPr>
        <p:spPr>
          <a:xfrm>
            <a:off x="9387135" y="4429125"/>
            <a:ext cx="514350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37" name="Rettangolo con angoli arrotondati 36">
            <a:extLst>
              <a:ext uri="{FF2B5EF4-FFF2-40B4-BE49-F238E27FC236}">
                <a16:creationId xmlns:a16="http://schemas.microsoft.com/office/drawing/2014/main" id="{A2A81D5D-11A2-4734-A222-9B1C6CDF4D96}"/>
              </a:ext>
            </a:extLst>
          </p:cNvPr>
          <p:cNvSpPr/>
          <p:nvPr/>
        </p:nvSpPr>
        <p:spPr>
          <a:xfrm>
            <a:off x="9786184" y="4187984"/>
            <a:ext cx="1582878" cy="790575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2Lef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3: Sostegno di supporto e servizi per studenti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Santacroce N.</a:t>
            </a:r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ttangolo con angoli arrotondati 37">
            <a:extLst>
              <a:ext uri="{FF2B5EF4-FFF2-40B4-BE49-F238E27FC236}">
                <a16:creationId xmlns:a16="http://schemas.microsoft.com/office/drawing/2014/main" id="{B747EECF-4E7B-48D6-9DEA-0673B2E7647B}"/>
              </a:ext>
            </a:extLst>
          </p:cNvPr>
          <p:cNvSpPr/>
          <p:nvPr/>
        </p:nvSpPr>
        <p:spPr>
          <a:xfrm>
            <a:off x="9806987" y="5027905"/>
            <a:ext cx="1485900" cy="657225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1Righ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4: Inclusione e benessere a scuola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Pavia M.</a:t>
            </a:r>
          </a:p>
        </p:txBody>
      </p: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D057AE1B-98CE-4CEE-AFD5-9ED09EC4A899}"/>
              </a:ext>
            </a:extLst>
          </p:cNvPr>
          <p:cNvCxnSpPr/>
          <p:nvPr/>
        </p:nvCxnSpPr>
        <p:spPr>
          <a:xfrm flipV="1">
            <a:off x="9425235" y="5433060"/>
            <a:ext cx="438150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6F05CB62-8843-4A80-AFF0-370DCE0EFD3C}"/>
              </a:ext>
            </a:extLst>
          </p:cNvPr>
          <p:cNvCxnSpPr/>
          <p:nvPr/>
        </p:nvCxnSpPr>
        <p:spPr>
          <a:xfrm>
            <a:off x="9451553" y="6109335"/>
            <a:ext cx="438150" cy="9525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41" name="Rettangolo con angoli arrotondati 40">
            <a:extLst>
              <a:ext uri="{FF2B5EF4-FFF2-40B4-BE49-F238E27FC236}">
                <a16:creationId xmlns:a16="http://schemas.microsoft.com/office/drawing/2014/main" id="{C44DE822-B759-49CE-8F99-9AA1A44426AF}"/>
              </a:ext>
            </a:extLst>
          </p:cNvPr>
          <p:cNvSpPr/>
          <p:nvPr/>
        </p:nvSpPr>
        <p:spPr>
          <a:xfrm>
            <a:off x="9820275" y="5838216"/>
            <a:ext cx="1514475" cy="981075"/>
          </a:xfrm>
          <a:prstGeom prst="roundRect">
            <a:avLst/>
          </a:prstGeom>
          <a:solidFill>
            <a:srgbClr val="ED7D31"/>
          </a:solidFill>
          <a:ln w="19050" cap="flat" cmpd="sng" algn="ctr">
            <a:solidFill>
              <a:srgbClr val="ED7D31">
                <a:shade val="50000"/>
              </a:srgbClr>
            </a:solidFill>
            <a:prstDash val="solid"/>
          </a:ln>
          <a:effectLst/>
          <a:scene3d>
            <a:camera prst="isometricOffAxis2Left"/>
            <a:lightRig rig="threePt" dir="t"/>
          </a:scene3d>
          <a:sp3d>
            <a:bevelT w="114300" prst="hardEdg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5: Innovazione didattico-tecnologica e gestione dei servizi di comunicazione interna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Bruno T.</a:t>
            </a:r>
            <a:r>
              <a:rPr lang="it-IT" altLang="it-IT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it-IT" altLang="it-IT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Connettore 2 41">
            <a:extLst>
              <a:ext uri="{FF2B5EF4-FFF2-40B4-BE49-F238E27FC236}">
                <a16:creationId xmlns:a16="http://schemas.microsoft.com/office/drawing/2014/main" id="{8CEC39C3-BB3D-46D6-B24A-668FA10910CE}"/>
              </a:ext>
            </a:extLst>
          </p:cNvPr>
          <p:cNvCxnSpPr>
            <a:cxnSpLocks/>
          </p:cNvCxnSpPr>
          <p:nvPr/>
        </p:nvCxnSpPr>
        <p:spPr>
          <a:xfrm flipH="1" flipV="1">
            <a:off x="2991311" y="498825"/>
            <a:ext cx="2865365" cy="89883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43" name="Rettangolo con angoli arrotondati 42">
            <a:extLst>
              <a:ext uri="{FF2B5EF4-FFF2-40B4-BE49-F238E27FC236}">
                <a16:creationId xmlns:a16="http://schemas.microsoft.com/office/drawing/2014/main" id="{549BCD2B-B408-4B52-8509-5615A9FA2629}"/>
              </a:ext>
            </a:extLst>
          </p:cNvPr>
          <p:cNvSpPr/>
          <p:nvPr/>
        </p:nvSpPr>
        <p:spPr>
          <a:xfrm>
            <a:off x="1566643" y="362527"/>
            <a:ext cx="1381125" cy="504825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>
            <a:glow rad="63500">
              <a:srgbClr val="ED7D31">
                <a:satMod val="175000"/>
                <a:alpha val="40000"/>
              </a:srgbClr>
            </a:glow>
          </a:effec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sella di testo 15">
            <a:extLst>
              <a:ext uri="{FF2B5EF4-FFF2-40B4-BE49-F238E27FC236}">
                <a16:creationId xmlns:a16="http://schemas.microsoft.com/office/drawing/2014/main" id="{8E30C890-0163-4B4E-B727-A66899B15C4C}"/>
              </a:ext>
            </a:extLst>
          </p:cNvPr>
          <p:cNvSpPr txBox="1"/>
          <p:nvPr/>
        </p:nvSpPr>
        <p:spPr>
          <a:xfrm>
            <a:off x="1543708" y="385945"/>
            <a:ext cx="1387689" cy="4916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DIRETTORE S.G.A</a:t>
            </a:r>
            <a:r>
              <a:rPr kumimoji="0" lang="it-IT" altLang="it-IT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0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Dott.ssa Togo S.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0BA18AFC-E53A-4F3F-98AD-5858BFAC59A9}"/>
              </a:ext>
            </a:extLst>
          </p:cNvPr>
          <p:cNvCxnSpPr/>
          <p:nvPr/>
        </p:nvCxnSpPr>
        <p:spPr>
          <a:xfrm>
            <a:off x="7195671" y="2582338"/>
            <a:ext cx="0" cy="42862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50" name="Rettangolo con angoli arrotondati 49">
            <a:extLst>
              <a:ext uri="{FF2B5EF4-FFF2-40B4-BE49-F238E27FC236}">
                <a16:creationId xmlns:a16="http://schemas.microsoft.com/office/drawing/2014/main" id="{EFDCB9C1-ACBB-480B-817D-1D0F862F94A2}"/>
              </a:ext>
            </a:extLst>
          </p:cNvPr>
          <p:cNvSpPr/>
          <p:nvPr/>
        </p:nvSpPr>
        <p:spPr>
          <a:xfrm>
            <a:off x="6310808" y="3002650"/>
            <a:ext cx="2009775" cy="352425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sella di testo 26">
            <a:extLst>
              <a:ext uri="{FF2B5EF4-FFF2-40B4-BE49-F238E27FC236}">
                <a16:creationId xmlns:a16="http://schemas.microsoft.com/office/drawing/2014/main" id="{15C56948-38BA-41AC-B61B-55F2CD4F2C76}"/>
              </a:ext>
            </a:extLst>
          </p:cNvPr>
          <p:cNvSpPr txBox="1"/>
          <p:nvPr/>
        </p:nvSpPr>
        <p:spPr>
          <a:xfrm>
            <a:off x="6528383" y="3031224"/>
            <a:ext cx="1609725" cy="295275"/>
          </a:xfrm>
          <a:prstGeom prst="rect">
            <a:avLst/>
          </a:prstGeom>
          <a:noFill/>
          <a:ln w="6350"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COLLEGIO DOCENTI</a:t>
            </a:r>
            <a:endParaRPr kumimoji="0" lang="it-IT" altLang="it-IT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2" name="Connettore 2 51">
            <a:extLst>
              <a:ext uri="{FF2B5EF4-FFF2-40B4-BE49-F238E27FC236}">
                <a16:creationId xmlns:a16="http://schemas.microsoft.com/office/drawing/2014/main" id="{2EDAF85B-02D7-434B-A794-185638162507}"/>
              </a:ext>
            </a:extLst>
          </p:cNvPr>
          <p:cNvCxnSpPr/>
          <p:nvPr/>
        </p:nvCxnSpPr>
        <p:spPr>
          <a:xfrm flipV="1">
            <a:off x="8331647" y="2002972"/>
            <a:ext cx="754295" cy="115873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5C2D0C71-59B5-4623-AD9F-30E98C97452F}"/>
              </a:ext>
            </a:extLst>
          </p:cNvPr>
          <p:cNvCxnSpPr>
            <a:cxnSpLocks/>
          </p:cNvCxnSpPr>
          <p:nvPr/>
        </p:nvCxnSpPr>
        <p:spPr>
          <a:xfrm>
            <a:off x="6794419" y="3365355"/>
            <a:ext cx="15814" cy="80400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D4F649F8-BB8B-415B-AAC2-937B9D7A59A2}"/>
              </a:ext>
            </a:extLst>
          </p:cNvPr>
          <p:cNvCxnSpPr>
            <a:cxnSpLocks/>
          </p:cNvCxnSpPr>
          <p:nvPr/>
        </p:nvCxnSpPr>
        <p:spPr>
          <a:xfrm>
            <a:off x="1261058" y="4182975"/>
            <a:ext cx="5851860" cy="10019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BB7E966C-51F9-4396-822E-F03109B0971A}"/>
              </a:ext>
            </a:extLst>
          </p:cNvPr>
          <p:cNvCxnSpPr>
            <a:cxnSpLocks/>
          </p:cNvCxnSpPr>
          <p:nvPr/>
        </p:nvCxnSpPr>
        <p:spPr>
          <a:xfrm>
            <a:off x="2947768" y="699976"/>
            <a:ext cx="382791" cy="4121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57" name="Rettangolo con angoli arrotondati 56">
            <a:extLst>
              <a:ext uri="{FF2B5EF4-FFF2-40B4-BE49-F238E27FC236}">
                <a16:creationId xmlns:a16="http://schemas.microsoft.com/office/drawing/2014/main" id="{06C3175A-6D2B-4831-B8C4-C83DB36B9C6B}"/>
              </a:ext>
            </a:extLst>
          </p:cNvPr>
          <p:cNvSpPr/>
          <p:nvPr/>
        </p:nvSpPr>
        <p:spPr>
          <a:xfrm>
            <a:off x="2492394" y="1124341"/>
            <a:ext cx="2314575" cy="857250"/>
          </a:xfrm>
          <a:prstGeom prst="roundRect">
            <a:avLst>
              <a:gd name="adj" fmla="val 16667"/>
            </a:avLst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relaxedInset"/>
            <a:bevelB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Casella di testo 36">
            <a:extLst>
              <a:ext uri="{FF2B5EF4-FFF2-40B4-BE49-F238E27FC236}">
                <a16:creationId xmlns:a16="http://schemas.microsoft.com/office/drawing/2014/main" id="{8D9A9ED6-EB3A-4382-9BD8-8770AF18CFCD}"/>
              </a:ext>
            </a:extLst>
          </p:cNvPr>
          <p:cNvSpPr txBox="1"/>
          <p:nvPr/>
        </p:nvSpPr>
        <p:spPr>
          <a:xfrm>
            <a:off x="2457157" y="1166953"/>
            <a:ext cx="2409825" cy="83033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ASSISTENTI TECNICI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De </a:t>
            </a:r>
            <a:r>
              <a:rPr lang="it-IT" altLang="it-IT" sz="1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antis N.(inf.2-3-ECDL)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Figliuolo V.  (Fisica)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Schiavone C.(Chimica-Auditorium</a:t>
            </a:r>
            <a:r>
              <a:rPr lang="it-IT" altLang="it-IT" sz="1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61" name="Connettore 2 60">
            <a:extLst>
              <a:ext uri="{FF2B5EF4-FFF2-40B4-BE49-F238E27FC236}">
                <a16:creationId xmlns:a16="http://schemas.microsoft.com/office/drawing/2014/main" id="{4076E9D0-A23D-46CB-8F1F-825DE4376471}"/>
              </a:ext>
            </a:extLst>
          </p:cNvPr>
          <p:cNvCxnSpPr>
            <a:cxnSpLocks/>
          </p:cNvCxnSpPr>
          <p:nvPr/>
        </p:nvCxnSpPr>
        <p:spPr>
          <a:xfrm flipH="1">
            <a:off x="1666261" y="870857"/>
            <a:ext cx="220596" cy="350769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63" name="Rettangolo con angoli arrotondati 62">
            <a:extLst>
              <a:ext uri="{FF2B5EF4-FFF2-40B4-BE49-F238E27FC236}">
                <a16:creationId xmlns:a16="http://schemas.microsoft.com/office/drawing/2014/main" id="{51B10B25-69BF-4B70-9D26-A54D40CF3AA4}"/>
              </a:ext>
            </a:extLst>
          </p:cNvPr>
          <p:cNvSpPr/>
          <p:nvPr/>
        </p:nvSpPr>
        <p:spPr>
          <a:xfrm>
            <a:off x="1024026" y="1192599"/>
            <a:ext cx="1285875" cy="533400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Casella di testo 35">
            <a:extLst>
              <a:ext uri="{FF2B5EF4-FFF2-40B4-BE49-F238E27FC236}">
                <a16:creationId xmlns:a16="http://schemas.microsoft.com/office/drawing/2014/main" id="{DBCFBFC3-FF19-4A58-AD7E-93C36ED0FD3E}"/>
              </a:ext>
            </a:extLst>
          </p:cNvPr>
          <p:cNvSpPr txBox="1"/>
          <p:nvPr/>
        </p:nvSpPr>
        <p:spPr>
          <a:xfrm>
            <a:off x="1066301" y="1232173"/>
            <a:ext cx="1200150" cy="4381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sldjump"/>
              </a:rPr>
              <a:t>COLLABORATORI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 action="ppaction://hlinksldjump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sldjump"/>
              </a:rPr>
              <a:t>SCOLASTIC</a:t>
            </a: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sldjump"/>
              </a:rPr>
              <a:t>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Rettangolo con angoli arrotondati 65">
            <a:extLst>
              <a:ext uri="{FF2B5EF4-FFF2-40B4-BE49-F238E27FC236}">
                <a16:creationId xmlns:a16="http://schemas.microsoft.com/office/drawing/2014/main" id="{CA4619C5-457A-449A-BA04-DB654B918012}"/>
              </a:ext>
            </a:extLst>
          </p:cNvPr>
          <p:cNvSpPr/>
          <p:nvPr/>
        </p:nvSpPr>
        <p:spPr>
          <a:xfrm>
            <a:off x="1261058" y="2276581"/>
            <a:ext cx="1485900" cy="533400"/>
          </a:xfrm>
          <a:prstGeom prst="roundRect">
            <a:avLst>
              <a:gd name="adj" fmla="val 25596"/>
            </a:avLst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  <a:bevelB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Casella di testo 34">
            <a:extLst>
              <a:ext uri="{FF2B5EF4-FFF2-40B4-BE49-F238E27FC236}">
                <a16:creationId xmlns:a16="http://schemas.microsoft.com/office/drawing/2014/main" id="{C90A6C4B-821B-44F7-9D18-F53281FE29E5}"/>
              </a:ext>
            </a:extLst>
          </p:cNvPr>
          <p:cNvSpPr txBox="1"/>
          <p:nvPr/>
        </p:nvSpPr>
        <p:spPr>
          <a:xfrm>
            <a:off x="1356308" y="2333955"/>
            <a:ext cx="1295400" cy="4381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ASSISTENTI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AMMINISTRATIVI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8" name="Connettore 2 67">
            <a:extLst>
              <a:ext uri="{FF2B5EF4-FFF2-40B4-BE49-F238E27FC236}">
                <a16:creationId xmlns:a16="http://schemas.microsoft.com/office/drawing/2014/main" id="{A71095D1-C48E-4EB6-848B-E4935BCBC401}"/>
              </a:ext>
            </a:extLst>
          </p:cNvPr>
          <p:cNvCxnSpPr/>
          <p:nvPr/>
        </p:nvCxnSpPr>
        <p:spPr>
          <a:xfrm>
            <a:off x="2004008" y="2819565"/>
            <a:ext cx="0" cy="31432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id="{1BD886A9-B436-4E22-8FEB-EB0D5B71FCCD}"/>
              </a:ext>
            </a:extLst>
          </p:cNvPr>
          <p:cNvCxnSpPr>
            <a:cxnSpLocks/>
          </p:cNvCxnSpPr>
          <p:nvPr/>
        </p:nvCxnSpPr>
        <p:spPr>
          <a:xfrm flipV="1">
            <a:off x="1320800" y="3126475"/>
            <a:ext cx="3936238" cy="23125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70" name="Connettore 2 69">
            <a:extLst>
              <a:ext uri="{FF2B5EF4-FFF2-40B4-BE49-F238E27FC236}">
                <a16:creationId xmlns:a16="http://schemas.microsoft.com/office/drawing/2014/main" id="{9DBBE70C-049C-4B5C-B7C0-D792FD62231D}"/>
              </a:ext>
            </a:extLst>
          </p:cNvPr>
          <p:cNvCxnSpPr/>
          <p:nvPr/>
        </p:nvCxnSpPr>
        <p:spPr>
          <a:xfrm>
            <a:off x="1295172" y="3140810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71" name="Connettore 2 70">
            <a:extLst>
              <a:ext uri="{FF2B5EF4-FFF2-40B4-BE49-F238E27FC236}">
                <a16:creationId xmlns:a16="http://schemas.microsoft.com/office/drawing/2014/main" id="{7D8B6A4C-63A6-4AB8-B8A3-4FBBA98570B5}"/>
              </a:ext>
            </a:extLst>
          </p:cNvPr>
          <p:cNvCxnSpPr/>
          <p:nvPr/>
        </p:nvCxnSpPr>
        <p:spPr>
          <a:xfrm>
            <a:off x="5268686" y="3136755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72" name="Connettore 2 71">
            <a:extLst>
              <a:ext uri="{FF2B5EF4-FFF2-40B4-BE49-F238E27FC236}">
                <a16:creationId xmlns:a16="http://schemas.microsoft.com/office/drawing/2014/main" id="{18B2378A-72E0-468D-9BF1-33ED6DE2DC3E}"/>
              </a:ext>
            </a:extLst>
          </p:cNvPr>
          <p:cNvCxnSpPr>
            <a:cxnSpLocks/>
          </p:cNvCxnSpPr>
          <p:nvPr/>
        </p:nvCxnSpPr>
        <p:spPr>
          <a:xfrm>
            <a:off x="3056260" y="3153321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74" name="Casella di testo 53">
            <a:extLst>
              <a:ext uri="{FF2B5EF4-FFF2-40B4-BE49-F238E27FC236}">
                <a16:creationId xmlns:a16="http://schemas.microsoft.com/office/drawing/2014/main" id="{7F508056-F831-4EE1-8731-A00DBBB7D9B7}"/>
              </a:ext>
            </a:extLst>
          </p:cNvPr>
          <p:cNvSpPr txBox="1"/>
          <p:nvPr/>
        </p:nvSpPr>
        <p:spPr>
          <a:xfrm>
            <a:off x="884219" y="3420707"/>
            <a:ext cx="1447800" cy="6000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Ufficio didattico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Rizzi G.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</a:t>
            </a:r>
            <a:r>
              <a:rPr lang="it-IT" altLang="it-IT" sz="105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Cavalluzzi</a:t>
            </a: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it-IT" altLang="it-I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Rettangolo con angoli arrotondati 74">
            <a:extLst>
              <a:ext uri="{FF2B5EF4-FFF2-40B4-BE49-F238E27FC236}">
                <a16:creationId xmlns:a16="http://schemas.microsoft.com/office/drawing/2014/main" id="{7F9ED2E6-D66F-4F89-8AA8-89C508B17F1F}"/>
              </a:ext>
            </a:extLst>
          </p:cNvPr>
          <p:cNvSpPr/>
          <p:nvPr/>
        </p:nvSpPr>
        <p:spPr>
          <a:xfrm>
            <a:off x="2416358" y="3408172"/>
            <a:ext cx="1988744" cy="692841"/>
          </a:xfrm>
          <a:prstGeom prst="roundRect">
            <a:avLst/>
          </a:prstGeom>
          <a:solidFill>
            <a:srgbClr val="5B9BD5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Casella di testo 56">
            <a:extLst>
              <a:ext uri="{FF2B5EF4-FFF2-40B4-BE49-F238E27FC236}">
                <a16:creationId xmlns:a16="http://schemas.microsoft.com/office/drawing/2014/main" id="{8C5E5237-193C-4CB5-AC88-0620CD641691}"/>
              </a:ext>
            </a:extLst>
          </p:cNvPr>
          <p:cNvSpPr txBox="1"/>
          <p:nvPr/>
        </p:nvSpPr>
        <p:spPr>
          <a:xfrm>
            <a:off x="2407840" y="3398535"/>
            <a:ext cx="2110191" cy="65104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Ufficio amministrativo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</a:t>
            </a:r>
            <a:r>
              <a:rPr lang="it-IT" altLang="it-IT" sz="105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Vessia</a:t>
            </a: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N. -  </a:t>
            </a: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Personale ATA </a:t>
            </a:r>
            <a:endParaRPr lang="it-IT" altLang="it-IT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Strippoli M. - Personale docenti </a:t>
            </a: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Casella di testo 59">
            <a:extLst>
              <a:ext uri="{FF2B5EF4-FFF2-40B4-BE49-F238E27FC236}">
                <a16:creationId xmlns:a16="http://schemas.microsoft.com/office/drawing/2014/main" id="{470B8028-BF71-4560-82FB-BFFBD07A7A34}"/>
              </a:ext>
            </a:extLst>
          </p:cNvPr>
          <p:cNvSpPr txBox="1"/>
          <p:nvPr/>
        </p:nvSpPr>
        <p:spPr>
          <a:xfrm>
            <a:off x="4508758" y="3204512"/>
            <a:ext cx="1898929" cy="81627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it-IT" altLang="it-IT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Ufficio Protocollo-Contabilità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 Demichele A.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</a:t>
            </a:r>
            <a:r>
              <a:rPr lang="it-IT" altLang="it-IT" sz="105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Diliso</a:t>
            </a:r>
            <a:r>
              <a:rPr lang="it-IT" altLang="it-IT" sz="105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5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Sig.ra D’Erasmo V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1" name="Rettangolo con angoli arrotondati 80">
            <a:extLst>
              <a:ext uri="{FF2B5EF4-FFF2-40B4-BE49-F238E27FC236}">
                <a16:creationId xmlns:a16="http://schemas.microsoft.com/office/drawing/2014/main" id="{0C0CDCFE-B2F5-4452-997A-3E73AE3A3D4A}"/>
              </a:ext>
            </a:extLst>
          </p:cNvPr>
          <p:cNvSpPr/>
          <p:nvPr/>
        </p:nvSpPr>
        <p:spPr>
          <a:xfrm>
            <a:off x="3427125" y="2093100"/>
            <a:ext cx="1528024" cy="855870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2" name="Connettore 2 81">
            <a:extLst>
              <a:ext uri="{FF2B5EF4-FFF2-40B4-BE49-F238E27FC236}">
                <a16:creationId xmlns:a16="http://schemas.microsoft.com/office/drawing/2014/main" id="{05ED762D-C2AF-41DE-96D5-4B69657C77FB}"/>
              </a:ext>
            </a:extLst>
          </p:cNvPr>
          <p:cNvCxnSpPr/>
          <p:nvPr/>
        </p:nvCxnSpPr>
        <p:spPr>
          <a:xfrm flipV="1">
            <a:off x="4997675" y="1926704"/>
            <a:ext cx="676275" cy="50482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83" name="Connettore 2 82">
            <a:extLst>
              <a:ext uri="{FF2B5EF4-FFF2-40B4-BE49-F238E27FC236}">
                <a16:creationId xmlns:a16="http://schemas.microsoft.com/office/drawing/2014/main" id="{EA8B4B91-F3D7-408B-97D8-35D8003E0CF5}"/>
              </a:ext>
            </a:extLst>
          </p:cNvPr>
          <p:cNvCxnSpPr/>
          <p:nvPr/>
        </p:nvCxnSpPr>
        <p:spPr>
          <a:xfrm flipH="1" flipV="1">
            <a:off x="4975441" y="2714448"/>
            <a:ext cx="1314450" cy="4572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84" name="Casella di testo 30">
            <a:extLst>
              <a:ext uri="{FF2B5EF4-FFF2-40B4-BE49-F238E27FC236}">
                <a16:creationId xmlns:a16="http://schemas.microsoft.com/office/drawing/2014/main" id="{5A956BCD-F924-47C4-ADEC-69434301E31B}"/>
              </a:ext>
            </a:extLst>
          </p:cNvPr>
          <p:cNvSpPr txBox="1"/>
          <p:nvPr/>
        </p:nvSpPr>
        <p:spPr>
          <a:xfrm>
            <a:off x="3415095" y="2066841"/>
            <a:ext cx="1522605" cy="89744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RSU-RSA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it-IT" altLang="it-IT" sz="11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Manodoro</a:t>
            </a: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it-IT" altLang="it-IT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D’Aiuto R. </a:t>
            </a: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Prof.ssa Cinotti R.</a:t>
            </a:r>
          </a:p>
          <a:p>
            <a:pPr algn="ctr">
              <a:spcAft>
                <a:spcPts val="0"/>
              </a:spcAft>
            </a:pP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it-IT" altLang="it-IT" sz="11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Iacovazzi</a:t>
            </a:r>
            <a:r>
              <a:rPr lang="it-IT" altLang="it-IT" sz="11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M. 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altLang="it-IT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alt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5" name="Connettore 2 84">
            <a:extLst>
              <a:ext uri="{FF2B5EF4-FFF2-40B4-BE49-F238E27FC236}">
                <a16:creationId xmlns:a16="http://schemas.microsoft.com/office/drawing/2014/main" id="{6C28C558-0378-4FAD-B24F-0A55DEFBC089}"/>
              </a:ext>
            </a:extLst>
          </p:cNvPr>
          <p:cNvCxnSpPr>
            <a:cxnSpLocks/>
          </p:cNvCxnSpPr>
          <p:nvPr/>
        </p:nvCxnSpPr>
        <p:spPr>
          <a:xfrm flipV="1">
            <a:off x="6238284" y="4392496"/>
            <a:ext cx="432728" cy="510012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86" name="Rettangolo con angoli arrotondati 85">
            <a:extLst>
              <a:ext uri="{FF2B5EF4-FFF2-40B4-BE49-F238E27FC236}">
                <a16:creationId xmlns:a16="http://schemas.microsoft.com/office/drawing/2014/main" id="{C43A558E-B47D-45FA-B9F5-E3E6DF986CD8}"/>
              </a:ext>
            </a:extLst>
          </p:cNvPr>
          <p:cNvSpPr/>
          <p:nvPr/>
        </p:nvSpPr>
        <p:spPr>
          <a:xfrm>
            <a:off x="5496924" y="4366322"/>
            <a:ext cx="1514475" cy="685800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action="ppaction://hlinksldjump"/>
              </a:rPr>
              <a:t>REFERENTI E RESPONSABILI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" action="ppaction://noaction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" action="ppaction://noaction"/>
              </a:rPr>
              <a:t> 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Rettangolo con angoli arrotondati 87">
            <a:extLst>
              <a:ext uri="{FF2B5EF4-FFF2-40B4-BE49-F238E27FC236}">
                <a16:creationId xmlns:a16="http://schemas.microsoft.com/office/drawing/2014/main" id="{2B163B09-0C4A-4658-9EAA-9FBB2C7D18FE}"/>
              </a:ext>
            </a:extLst>
          </p:cNvPr>
          <p:cNvSpPr/>
          <p:nvPr/>
        </p:nvSpPr>
        <p:spPr>
          <a:xfrm>
            <a:off x="3830655" y="4391298"/>
            <a:ext cx="1514475" cy="685800"/>
          </a:xfrm>
          <a:prstGeom prst="roundRect">
            <a:avLst>
              <a:gd name="adj" fmla="val 13889"/>
            </a:avLst>
          </a:prstGeom>
          <a:solidFill>
            <a:srgbClr val="FFFF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 action="ppaction://hlinksldjump"/>
              </a:rPr>
              <a:t>COORDINATORI DI CLASSE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" action="ppaction://noaction"/>
              <a:hlinkMouseOver r:id="" action="ppaction://hlinkshowjump?jump=nextslide"/>
            </a:endParaRPr>
          </a:p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" action="ppaction://noaction"/>
                <a:hlinkMouseOver r:id="" action="ppaction://hlinkshowjump?jump=nextslide"/>
              </a:rPr>
              <a:t> 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9" name="Connettore 2 88">
            <a:extLst>
              <a:ext uri="{FF2B5EF4-FFF2-40B4-BE49-F238E27FC236}">
                <a16:creationId xmlns:a16="http://schemas.microsoft.com/office/drawing/2014/main" id="{7828CC8C-5EBF-4992-9AE2-CD78E7F2D72E}"/>
              </a:ext>
            </a:extLst>
          </p:cNvPr>
          <p:cNvCxnSpPr/>
          <p:nvPr/>
        </p:nvCxnSpPr>
        <p:spPr>
          <a:xfrm>
            <a:off x="4603769" y="4169360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90" name="Connettore 2 89">
            <a:extLst>
              <a:ext uri="{FF2B5EF4-FFF2-40B4-BE49-F238E27FC236}">
                <a16:creationId xmlns:a16="http://schemas.microsoft.com/office/drawing/2014/main" id="{6D4D27FE-EA8F-4EA8-A507-A867C1D46BC5}"/>
              </a:ext>
            </a:extLst>
          </p:cNvPr>
          <p:cNvCxnSpPr>
            <a:cxnSpLocks/>
          </p:cNvCxnSpPr>
          <p:nvPr/>
        </p:nvCxnSpPr>
        <p:spPr>
          <a:xfrm>
            <a:off x="3096370" y="4182975"/>
            <a:ext cx="0" cy="209521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92" name="Rettangolo con angoli arrotondati 91">
            <a:extLst>
              <a:ext uri="{FF2B5EF4-FFF2-40B4-BE49-F238E27FC236}">
                <a16:creationId xmlns:a16="http://schemas.microsoft.com/office/drawing/2014/main" id="{D1A28689-A3A5-457B-8ED4-6241B8E38A37}"/>
              </a:ext>
            </a:extLst>
          </p:cNvPr>
          <p:cNvSpPr/>
          <p:nvPr/>
        </p:nvSpPr>
        <p:spPr>
          <a:xfrm>
            <a:off x="2175458" y="4377456"/>
            <a:ext cx="1514475" cy="685800"/>
          </a:xfrm>
          <a:prstGeom prst="roundRect">
            <a:avLst/>
          </a:prstGeom>
          <a:solidFill>
            <a:srgbClr val="FFFF00"/>
          </a:solidFill>
          <a:ln w="19050" cap="flat" cmpd="sng" algn="ctr">
            <a:solidFill>
              <a:srgbClr val="4472C4">
                <a:shade val="50000"/>
              </a:srgbClr>
            </a:solidFill>
            <a:prstDash val="soli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ysClr val="windowText" lastClr="000000">
                      <a:alpha val="40000"/>
                    </a:sysClr>
                  </a:outerShdw>
                </a:effectLst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hlinkClick r:id="rId5" action="ppaction://hlinksldjump"/>
              </a:rPr>
              <a:t>DIPARTIMENTI DISCIPLINARI</a:t>
            </a:r>
            <a:endParaRPr kumimoji="0" lang="it-IT" altLang="it-IT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8" name="Connettore 2 97">
            <a:extLst>
              <a:ext uri="{FF2B5EF4-FFF2-40B4-BE49-F238E27FC236}">
                <a16:creationId xmlns:a16="http://schemas.microsoft.com/office/drawing/2014/main" id="{54DDCFB4-FB45-4EF4-9F8B-959BC28D3714}"/>
              </a:ext>
            </a:extLst>
          </p:cNvPr>
          <p:cNvCxnSpPr/>
          <p:nvPr/>
        </p:nvCxnSpPr>
        <p:spPr>
          <a:xfrm>
            <a:off x="2367739" y="904981"/>
            <a:ext cx="45085" cy="1371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102" name="Rettangolo con angoli arrotondati 101">
            <a:extLst>
              <a:ext uri="{FF2B5EF4-FFF2-40B4-BE49-F238E27FC236}">
                <a16:creationId xmlns:a16="http://schemas.microsoft.com/office/drawing/2014/main" id="{B14766BB-E23C-4881-A00A-DFAA9FEDAFF2}"/>
              </a:ext>
            </a:extLst>
          </p:cNvPr>
          <p:cNvSpPr/>
          <p:nvPr/>
        </p:nvSpPr>
        <p:spPr>
          <a:xfrm>
            <a:off x="7387995" y="4058196"/>
            <a:ext cx="1806134" cy="72284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103" name="CasellaDiTesto 102">
            <a:extLst>
              <a:ext uri="{FF2B5EF4-FFF2-40B4-BE49-F238E27FC236}">
                <a16:creationId xmlns:a16="http://schemas.microsoft.com/office/drawing/2014/main" id="{ED1B5786-262E-4238-886F-8D63058D035B}"/>
              </a:ext>
            </a:extLst>
          </p:cNvPr>
          <p:cNvSpPr txBox="1"/>
          <p:nvPr/>
        </p:nvSpPr>
        <p:spPr>
          <a:xfrm>
            <a:off x="7492770" y="4192993"/>
            <a:ext cx="1585869" cy="43088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100" b="1" dirty="0">
                <a:hlinkClick r:id="rId6" action="ppaction://hlinksldjump"/>
              </a:rPr>
              <a:t>COMMISSIONI DI SUPPORTO ALLE FUS</a:t>
            </a:r>
            <a:endParaRPr lang="it-IT" altLang="it-IT" sz="1100" b="1" dirty="0"/>
          </a:p>
        </p:txBody>
      </p:sp>
      <p:cxnSp>
        <p:nvCxnSpPr>
          <p:cNvPr id="104" name="Connettore 2 103">
            <a:extLst>
              <a:ext uri="{FF2B5EF4-FFF2-40B4-BE49-F238E27FC236}">
                <a16:creationId xmlns:a16="http://schemas.microsoft.com/office/drawing/2014/main" id="{69755C0B-63CA-4076-8917-3A094189DDFC}"/>
              </a:ext>
            </a:extLst>
          </p:cNvPr>
          <p:cNvCxnSpPr>
            <a:cxnSpLocks/>
          </p:cNvCxnSpPr>
          <p:nvPr/>
        </p:nvCxnSpPr>
        <p:spPr>
          <a:xfrm>
            <a:off x="7406040" y="3326499"/>
            <a:ext cx="318735" cy="785434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106" name="Rettangolo con angoli arrotondati 105">
            <a:extLst>
              <a:ext uri="{FF2B5EF4-FFF2-40B4-BE49-F238E27FC236}">
                <a16:creationId xmlns:a16="http://schemas.microsoft.com/office/drawing/2014/main" id="{67FDFE7F-68CC-463D-9CF9-821AE5AA9250}"/>
              </a:ext>
            </a:extLst>
          </p:cNvPr>
          <p:cNvSpPr/>
          <p:nvPr/>
        </p:nvSpPr>
        <p:spPr>
          <a:xfrm>
            <a:off x="6749143" y="5588000"/>
            <a:ext cx="1944914" cy="89988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108" name="CasellaDiTesto 107">
            <a:extLst>
              <a:ext uri="{FF2B5EF4-FFF2-40B4-BE49-F238E27FC236}">
                <a16:creationId xmlns:a16="http://schemas.microsoft.com/office/drawing/2014/main" id="{395E5CD5-EC8C-492C-B75A-92E4C23FD4ED}"/>
              </a:ext>
            </a:extLst>
          </p:cNvPr>
          <p:cNvSpPr txBox="1"/>
          <p:nvPr/>
        </p:nvSpPr>
        <p:spPr>
          <a:xfrm>
            <a:off x="6641556" y="5663313"/>
            <a:ext cx="2203869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200" b="1" dirty="0">
                <a:hlinkClick r:id="" action="ppaction://noaction"/>
              </a:rPr>
              <a:t>COMITATO TECNICO SCIENTIFICO </a:t>
            </a:r>
          </a:p>
          <a:p>
            <a:pPr algn="ctr"/>
            <a:r>
              <a:rPr lang="it-IT" altLang="it-IT" sz="1200" b="1" dirty="0">
                <a:hlinkClick r:id="" action="ppaction://noaction"/>
              </a:rPr>
              <a:t>COMITATO </a:t>
            </a:r>
            <a:r>
              <a:rPr lang="it-IT" altLang="it-IT" sz="1200" b="1" dirty="0" err="1">
                <a:hlinkClick r:id="" action="ppaction://noaction"/>
              </a:rPr>
              <a:t>DI</a:t>
            </a:r>
            <a:r>
              <a:rPr lang="it-IT" altLang="it-IT" sz="1200" b="1" dirty="0">
                <a:hlinkClick r:id="" action="ppaction://noaction"/>
              </a:rPr>
              <a:t> VALUTAZIONE</a:t>
            </a:r>
          </a:p>
          <a:p>
            <a:pPr algn="ctr"/>
            <a:r>
              <a:rPr lang="it-IT" altLang="it-IT" sz="1200" b="1" dirty="0">
                <a:hlinkClick r:id="" action="ppaction://noaction"/>
              </a:rPr>
              <a:t>ORGANO </a:t>
            </a:r>
            <a:r>
              <a:rPr lang="it-IT" altLang="it-IT" sz="1200" b="1" dirty="0" err="1">
                <a:hlinkClick r:id="" action="ppaction://noaction"/>
              </a:rPr>
              <a:t>DI</a:t>
            </a:r>
            <a:r>
              <a:rPr lang="it-IT" altLang="it-IT" sz="1200" b="1" dirty="0">
                <a:hlinkClick r:id="" action="ppaction://noaction"/>
              </a:rPr>
              <a:t> GARANZIA</a:t>
            </a:r>
            <a:endParaRPr lang="it-IT" altLang="it-IT" sz="1200" b="1" dirty="0"/>
          </a:p>
        </p:txBody>
      </p:sp>
      <p:cxnSp>
        <p:nvCxnSpPr>
          <p:cNvPr id="10" name="Connettore a gomito 9">
            <a:extLst>
              <a:ext uri="{FF2B5EF4-FFF2-40B4-BE49-F238E27FC236}">
                <a16:creationId xmlns:a16="http://schemas.microsoft.com/office/drawing/2014/main" id="{ACE77CF7-B71C-43E6-88CD-2A1198A91C9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93393" y="4591309"/>
            <a:ext cx="1480338" cy="663670"/>
          </a:xfrm>
          <a:prstGeom prst="bentConnector3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87" name="Connettore 2 86">
            <a:extLst>
              <a:ext uri="{FF2B5EF4-FFF2-40B4-BE49-F238E27FC236}">
                <a16:creationId xmlns:a16="http://schemas.microsoft.com/office/drawing/2014/main" id="{70FF648C-C3F7-403D-A72B-AB0268E27341}"/>
              </a:ext>
            </a:extLst>
          </p:cNvPr>
          <p:cNvCxnSpPr/>
          <p:nvPr/>
        </p:nvCxnSpPr>
        <p:spPr>
          <a:xfrm>
            <a:off x="6096000" y="4192993"/>
            <a:ext cx="0" cy="228600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cxnSp>
        <p:nvCxnSpPr>
          <p:cNvPr id="80" name="Connettore 2 79">
            <a:extLst>
              <a:ext uri="{FF2B5EF4-FFF2-40B4-BE49-F238E27FC236}">
                <a16:creationId xmlns:a16="http://schemas.microsoft.com/office/drawing/2014/main" id="{6D4D27FE-EA8F-4EA8-A507-A867C1D46BC5}"/>
              </a:ext>
            </a:extLst>
          </p:cNvPr>
          <p:cNvCxnSpPr>
            <a:cxnSpLocks/>
          </p:cNvCxnSpPr>
          <p:nvPr/>
        </p:nvCxnSpPr>
        <p:spPr>
          <a:xfrm>
            <a:off x="1261058" y="4178899"/>
            <a:ext cx="0" cy="117761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triangle"/>
          </a:ln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p:spPr>
      </p:cxnSp>
      <p:sp>
        <p:nvSpPr>
          <p:cNvPr id="7" name="Rettangolo arrotondato 6"/>
          <p:cNvSpPr/>
          <p:nvPr/>
        </p:nvSpPr>
        <p:spPr>
          <a:xfrm>
            <a:off x="911497" y="5385546"/>
            <a:ext cx="1703582" cy="62996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032058" y="5544925"/>
            <a:ext cx="1451887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200" b="1" dirty="0">
                <a:hlinkClick r:id="" action="ppaction://noaction"/>
              </a:rPr>
              <a:t>GRUPPO GLI</a:t>
            </a:r>
            <a:endParaRPr lang="it-IT" altLang="it-IT" sz="1200" b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4160155" y="0"/>
            <a:ext cx="3432892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it-IT" altLang="it-IT" b="1" dirty="0"/>
              <a:t>ORGANIGRAMMA A.S. 2021/22</a:t>
            </a:r>
          </a:p>
        </p:txBody>
      </p:sp>
      <p:cxnSp>
        <p:nvCxnSpPr>
          <p:cNvPr id="117" name="Connettore 2 116"/>
          <p:cNvCxnSpPr>
            <a:endCxn id="102" idx="0"/>
          </p:cNvCxnSpPr>
          <p:nvPr/>
        </p:nvCxnSpPr>
        <p:spPr>
          <a:xfrm flipH="1">
            <a:off x="8291062" y="2177142"/>
            <a:ext cx="940025" cy="1881054"/>
          </a:xfrm>
          <a:prstGeom prst="straightConnector1">
            <a:avLst/>
          </a:prstGeom>
          <a:ln w="28575"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ttore 1 15"/>
          <p:cNvCxnSpPr>
            <a:endCxn id="50" idx="0"/>
          </p:cNvCxnSpPr>
          <p:nvPr/>
        </p:nvCxnSpPr>
        <p:spPr>
          <a:xfrm flipH="1">
            <a:off x="7315696" y="2431529"/>
            <a:ext cx="449702" cy="57112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nettore 1 7"/>
          <p:cNvCxnSpPr>
            <a:stCxn id="11" idx="2"/>
          </p:cNvCxnSpPr>
          <p:nvPr/>
        </p:nvCxnSpPr>
        <p:spPr>
          <a:xfrm flipH="1">
            <a:off x="5120943" y="755703"/>
            <a:ext cx="1" cy="3163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arrotondato 1"/>
          <p:cNvSpPr/>
          <p:nvPr/>
        </p:nvSpPr>
        <p:spPr>
          <a:xfrm>
            <a:off x="3330559" y="5578379"/>
            <a:ext cx="2509524" cy="98434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392236" y="5617146"/>
            <a:ext cx="23735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u="sng" dirty="0">
                <a:solidFill>
                  <a:srgbClr val="0070C0"/>
                </a:solidFill>
              </a:rPr>
              <a:t>COMMISSIONE COVID</a:t>
            </a:r>
          </a:p>
          <a:p>
            <a:r>
              <a:rPr lang="it-IT" sz="1050" i="1" dirty="0"/>
              <a:t>D.S.- prof. </a:t>
            </a:r>
            <a:r>
              <a:rPr lang="it-IT" sz="1050" i="1" dirty="0" err="1"/>
              <a:t>Scardigno</a:t>
            </a:r>
            <a:r>
              <a:rPr lang="it-IT" sz="1050" i="1" dirty="0"/>
              <a:t> – sig.ra Di Liso</a:t>
            </a:r>
          </a:p>
          <a:p>
            <a:pPr algn="ctr"/>
            <a:r>
              <a:rPr lang="it-IT" sz="1050" i="1" dirty="0"/>
              <a:t>Prof.ssa Mancini</a:t>
            </a:r>
          </a:p>
          <a:p>
            <a:pPr algn="ctr"/>
            <a:r>
              <a:rPr lang="it-IT" sz="1050" i="1" dirty="0"/>
              <a:t>(</a:t>
            </a:r>
            <a:r>
              <a:rPr lang="it-IT" sz="1050" i="1" dirty="0" err="1"/>
              <a:t>sost</a:t>
            </a:r>
            <a:r>
              <a:rPr lang="it-IT" sz="1050" i="1" dirty="0"/>
              <a:t>. Prof.ssa Mastrangelo)</a:t>
            </a:r>
          </a:p>
          <a:p>
            <a:pPr algn="ctr"/>
            <a:r>
              <a:rPr lang="it-IT" sz="1050" i="1" dirty="0" err="1"/>
              <a:t>Coll</a:t>
            </a:r>
            <a:r>
              <a:rPr lang="it-IT" sz="1050" i="1" dirty="0"/>
              <a:t>. </a:t>
            </a:r>
            <a:r>
              <a:rPr lang="it-IT" sz="1050" i="1" dirty="0" err="1"/>
              <a:t>Scol</a:t>
            </a:r>
            <a:r>
              <a:rPr lang="it-IT" sz="1050" i="1" dirty="0"/>
              <a:t>. Sig.ra Rea</a:t>
            </a:r>
          </a:p>
        </p:txBody>
      </p:sp>
      <p:cxnSp>
        <p:nvCxnSpPr>
          <p:cNvPr id="31" name="Connettore 1 30"/>
          <p:cNvCxnSpPr>
            <a:endCxn id="86" idx="0"/>
          </p:cNvCxnSpPr>
          <p:nvPr/>
        </p:nvCxnSpPr>
        <p:spPr>
          <a:xfrm flipH="1">
            <a:off x="6254162" y="3355075"/>
            <a:ext cx="757237" cy="10112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flipH="1">
            <a:off x="5257038" y="5063256"/>
            <a:ext cx="484150" cy="52474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33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4ECA5AF-D28C-4CB5-816D-393F3C917E2A}"/>
              </a:ext>
            </a:extLst>
          </p:cNvPr>
          <p:cNvSpPr txBox="1"/>
          <p:nvPr/>
        </p:nvSpPr>
        <p:spPr>
          <a:xfrm rot="19931580">
            <a:off x="-626958" y="3058185"/>
            <a:ext cx="13164724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POLO  LICEALE     «E. AMALDI‘»   BITETTO      A.S.  2021/22</a:t>
            </a:r>
          </a:p>
        </p:txBody>
      </p:sp>
      <p:sp>
        <p:nvSpPr>
          <p:cNvPr id="2" name="Pulsante di azione: Inizio 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694DB44-E04E-4D2C-B793-ACF7E2422962}"/>
              </a:ext>
            </a:extLst>
          </p:cNvPr>
          <p:cNvSpPr/>
          <p:nvPr/>
        </p:nvSpPr>
        <p:spPr>
          <a:xfrm>
            <a:off x="11563927" y="6483927"/>
            <a:ext cx="539404" cy="304461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279266"/>
              </p:ext>
            </p:extLst>
          </p:nvPr>
        </p:nvGraphicFramePr>
        <p:xfrm>
          <a:off x="1407458" y="0"/>
          <a:ext cx="9583816" cy="6328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9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3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564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RESPONSABILI E REFERENTI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20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</a:t>
                      </a:r>
                      <a:r>
                        <a:rPr lang="it-IT" sz="100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Inf</a:t>
                      </a: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1 ECDL - Responsabile TEST CENTER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 Prof.ssa </a:t>
                      </a:r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MINENNA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06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</a:t>
                      </a:r>
                      <a:r>
                        <a:rPr lang="it-IT" sz="100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Inf</a:t>
                      </a: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2  MATEMATICA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AZZONE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06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Liceo Matematico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SANTACROCE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18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</a:t>
                      </a:r>
                      <a:r>
                        <a:rPr lang="it-IT" sz="10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TELESCOPIO raggi cosmici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MARRONE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108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</a:t>
                      </a:r>
                      <a:r>
                        <a:rPr lang="it-IT" sz="100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Inf</a:t>
                      </a: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3 INFORMATICA -  Responsabile laboratorio di ROBOTICA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 SOMMA 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17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BIOLOGIA e</a:t>
                      </a:r>
                      <a:r>
                        <a:rPr lang="it-IT" sz="1000" b="1" u="none" strike="noStrike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MICROBIOLOGIA, CHIMICA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 </a:t>
                      </a:r>
                      <a:r>
                        <a:rPr kumimoji="0" lang="it-IT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 BENEDITTIS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96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LINGUISTICO                  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 IACOVAZZI 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788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laboratorio FISICA                         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SANTACROCE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16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 per la sicurezza (ASPP)                   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 PAVIA 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452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PLANETARIO                                          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LIONETTI 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3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Biblioteca – Referente progetto Lettura                                           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 IMBASCIANI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3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DSA e BES                                                                                       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GAUDIO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102734"/>
                  </a:ext>
                </a:extLst>
              </a:tr>
              <a:tr h="172788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PCTO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VENTRELLA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452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Bullismo e Cyber Bullismo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VENTRELLA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78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</a:t>
                      </a:r>
                      <a:r>
                        <a:rPr lang="it-IT" sz="1000" b="1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Esabac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SPAZIANI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35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Erasmus Plus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VERO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35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Intercultura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ANTONACCI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357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Referenti accoglienza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b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TARULLI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35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educazione alla salute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COLAIANNI-TARULLI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925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teatro in lingua, organizzazione corsi in lingua (certificazioni)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CAUSARANO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3936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Responsabile CLIL e Liceo Biomedico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MANCINI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3937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centro scolastico sportivo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IRIDE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406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Stage all’estero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DEVITOFRANCESCO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406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Referente stage all’estero lingua tedesca 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IACOVAZZI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44465340"/>
                  </a:ext>
                </a:extLst>
              </a:tr>
              <a:tr h="19224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progetto EEE- la scienza nelle scuole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AZZONE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b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035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alla Legalità- Referente per l’Educazione Civica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RUGGIERO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788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Treno della Memoria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b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BALESTRA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756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Referente per la Valutazione - Referente Invalsi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MINENNA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756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Referente scolastico per Covid-19 di istituto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Prof.ssa MANCINI (suppl. Prof.ssa MASTRANGELO)</a:t>
                      </a:r>
                      <a:endParaRPr kumimoji="0" lang="it-IT" sz="1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43862281"/>
                  </a:ext>
                </a:extLst>
              </a:tr>
              <a:tr h="1106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Referente rete LS-OSA Puglia(Licei </a:t>
                      </a:r>
                      <a:r>
                        <a:rPr lang="it-IT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opz</a:t>
                      </a:r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Sc. </a:t>
                      </a:r>
                      <a:r>
                        <a:rPr lang="it-IT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Appl</a:t>
                      </a:r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</a:t>
                      </a:r>
                      <a:r>
                        <a:rPr kumimoji="0" lang="it-IT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Prof.SOMMA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78340477"/>
                  </a:ext>
                </a:extLst>
              </a:tr>
              <a:tr h="8369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ANIMATORE DIGITALE                                                                                            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kumimoji="0" lang="it-IT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</a:t>
                      </a:r>
                      <a:r>
                        <a:rPr kumimoji="0" lang="it-IT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Prof.SOMMA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34" marR="4834" marT="4834" marB="0" anchor="ctr">
                    <a:gradFill flip="none" rotWithShape="1">
                      <a:gsLst>
                        <a:gs pos="0">
                          <a:schemeClr val="accent1">
                            <a:lumMod val="0"/>
                            <a:lumOff val="100000"/>
                          </a:schemeClr>
                        </a:gs>
                        <a:gs pos="73000">
                          <a:schemeClr val="accent1">
                            <a:lumMod val="45000"/>
                            <a:lumOff val="55000"/>
                          </a:schemeClr>
                        </a:gs>
                        <a:gs pos="89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87993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080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F8A286B-5316-4B7A-9A17-699128493EF0}"/>
              </a:ext>
            </a:extLst>
          </p:cNvPr>
          <p:cNvSpPr txBox="1"/>
          <p:nvPr/>
        </p:nvSpPr>
        <p:spPr>
          <a:xfrm rot="19891242">
            <a:off x="-615176" y="3175529"/>
            <a:ext cx="13422349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POLO LICEALE         «E. AMALDI»       BITETTO  A.S. 2021/22</a:t>
            </a:r>
          </a:p>
        </p:txBody>
      </p:sp>
      <p:sp>
        <p:nvSpPr>
          <p:cNvPr id="3" name="Pulsante di azione: Fin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B876AF9-E288-4B39-B4C7-E94181BFCC50}"/>
              </a:ext>
            </a:extLst>
          </p:cNvPr>
          <p:cNvSpPr/>
          <p:nvPr/>
        </p:nvSpPr>
        <p:spPr>
          <a:xfrm>
            <a:off x="11410239" y="6351057"/>
            <a:ext cx="576145" cy="330378"/>
          </a:xfrm>
          <a:prstGeom prst="actionButtonEnd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D62C0D-19B9-45EA-B208-6C7C4C96BDD5}"/>
              </a:ext>
            </a:extLst>
          </p:cNvPr>
          <p:cNvSpPr txBox="1"/>
          <p:nvPr/>
        </p:nvSpPr>
        <p:spPr>
          <a:xfrm>
            <a:off x="1403927" y="1"/>
            <a:ext cx="10217618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b="1" dirty="0"/>
              <a:t>COORDINATORI DI CLASSE A.S. 2021/2022</a:t>
            </a:r>
          </a:p>
          <a:p>
            <a:endParaRPr lang="it-IT" altLang="it-IT" sz="1400" b="1" dirty="0"/>
          </a:p>
        </p:txBody>
      </p:sp>
      <p:graphicFrame>
        <p:nvGraphicFramePr>
          <p:cNvPr id="2" name="Tabella 5">
            <a:extLst>
              <a:ext uri="{FF2B5EF4-FFF2-40B4-BE49-F238E27FC236}">
                <a16:creationId xmlns:a16="http://schemas.microsoft.com/office/drawing/2014/main" id="{2E71CDB9-B077-42FD-89C9-21E7A1C15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538233"/>
              </p:ext>
            </p:extLst>
          </p:nvPr>
        </p:nvGraphicFramePr>
        <p:xfrm>
          <a:off x="1819564" y="316084"/>
          <a:ext cx="8395855" cy="6207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1130">
                  <a:extLst>
                    <a:ext uri="{9D8B030D-6E8A-4147-A177-3AD203B41FA5}">
                      <a16:colId xmlns:a16="http://schemas.microsoft.com/office/drawing/2014/main" val="2894469312"/>
                    </a:ext>
                  </a:extLst>
                </a:gridCol>
                <a:gridCol w="1364446">
                  <a:extLst>
                    <a:ext uri="{9D8B030D-6E8A-4147-A177-3AD203B41FA5}">
                      <a16:colId xmlns:a16="http://schemas.microsoft.com/office/drawing/2014/main" val="2961855895"/>
                    </a:ext>
                  </a:extLst>
                </a:gridCol>
                <a:gridCol w="782410">
                  <a:extLst>
                    <a:ext uri="{9D8B030D-6E8A-4147-A177-3AD203B41FA5}">
                      <a16:colId xmlns:a16="http://schemas.microsoft.com/office/drawing/2014/main" val="1998983773"/>
                    </a:ext>
                  </a:extLst>
                </a:gridCol>
                <a:gridCol w="980669">
                  <a:extLst>
                    <a:ext uri="{9D8B030D-6E8A-4147-A177-3AD203B41FA5}">
                      <a16:colId xmlns:a16="http://schemas.microsoft.com/office/drawing/2014/main" val="2796581241"/>
                    </a:ext>
                  </a:extLst>
                </a:gridCol>
                <a:gridCol w="1299769">
                  <a:extLst>
                    <a:ext uri="{9D8B030D-6E8A-4147-A177-3AD203B41FA5}">
                      <a16:colId xmlns:a16="http://schemas.microsoft.com/office/drawing/2014/main" val="4023299987"/>
                    </a:ext>
                  </a:extLst>
                </a:gridCol>
                <a:gridCol w="868284">
                  <a:extLst>
                    <a:ext uri="{9D8B030D-6E8A-4147-A177-3AD203B41FA5}">
                      <a16:colId xmlns:a16="http://schemas.microsoft.com/office/drawing/2014/main" val="1074787074"/>
                    </a:ext>
                  </a:extLst>
                </a:gridCol>
                <a:gridCol w="824529">
                  <a:extLst>
                    <a:ext uri="{9D8B030D-6E8A-4147-A177-3AD203B41FA5}">
                      <a16:colId xmlns:a16="http://schemas.microsoft.com/office/drawing/2014/main" val="222048021"/>
                    </a:ext>
                  </a:extLst>
                </a:gridCol>
                <a:gridCol w="1274618">
                  <a:extLst>
                    <a:ext uri="{9D8B030D-6E8A-4147-A177-3AD203B41FA5}">
                      <a16:colId xmlns:a16="http://schemas.microsoft.com/office/drawing/2014/main" val="1357533132"/>
                    </a:ext>
                  </a:extLst>
                </a:gridCol>
              </a:tblGrid>
              <a:tr h="266106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59536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REGINA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FAZIO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TARULLI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387644"/>
                  </a:ext>
                </a:extLst>
              </a:tr>
              <a:tr h="2765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TARULLI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CAUSARANO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BERARDINETTI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707403"/>
                  </a:ext>
                </a:extLst>
              </a:tr>
              <a:tr h="2930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MASCOLO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181741"/>
                  </a:ext>
                </a:extLst>
              </a:tr>
              <a:tr h="266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GRANIERI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32122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CARNICELLA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73133"/>
                  </a:ext>
                </a:extLst>
              </a:tr>
              <a:tr h="118269">
                <a:tc gridSpan="8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14086"/>
                  </a:ext>
                </a:extLst>
              </a:tr>
              <a:tr h="273075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INTRANUOVO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Bsa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IMBASCIANI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Csa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PALLADINO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402925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DEMICHELE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SOMMA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TINELLI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06308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MANODORO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BALESTRA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GARGANO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8104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BRUNO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264110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SIVILLI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864930"/>
                  </a:ext>
                </a:extLst>
              </a:tr>
              <a:tr h="134496">
                <a:tc gridSpan="8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98759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AMENDOLARA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Bsu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PICCOLI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Csu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PALLADINO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811100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LIONETTI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RUGGIERO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VENTRELLA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734043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ANTONACCI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SCAGLIONE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774753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BUGLIONE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PAVIA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14192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LORUSSO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RUTIGLIANO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210788"/>
                  </a:ext>
                </a:extLst>
              </a:tr>
              <a:tr h="126781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11668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GORGOGLIONE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8779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MUSCARIDOLA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665477"/>
                  </a:ext>
                </a:extLst>
              </a:tr>
              <a:tr h="266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COMETA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IPPOLITO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893765"/>
                  </a:ext>
                </a:extLst>
              </a:tr>
              <a:tr h="295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SILECCHIA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TROTTA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47914"/>
                  </a:ext>
                </a:extLst>
              </a:tr>
              <a:tr h="295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SPAZIANI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50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34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F8A286B-5316-4B7A-9A17-699128493EF0}"/>
              </a:ext>
            </a:extLst>
          </p:cNvPr>
          <p:cNvSpPr txBox="1"/>
          <p:nvPr/>
        </p:nvSpPr>
        <p:spPr>
          <a:xfrm rot="19868291">
            <a:off x="-413883" y="3183418"/>
            <a:ext cx="13082984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   POLO LICEALE        «E. AMALDI»   BITETTO   A.S. 2020/21</a:t>
            </a:r>
          </a:p>
        </p:txBody>
      </p:sp>
      <p:sp>
        <p:nvSpPr>
          <p:cNvPr id="3" name="Pulsante di azione: Fin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B876AF9-E288-4B39-B4C7-E94181BFCC50}"/>
              </a:ext>
            </a:extLst>
          </p:cNvPr>
          <p:cNvSpPr/>
          <p:nvPr/>
        </p:nvSpPr>
        <p:spPr>
          <a:xfrm>
            <a:off x="11410239" y="6351057"/>
            <a:ext cx="576145" cy="330378"/>
          </a:xfrm>
          <a:prstGeom prst="actionButtonEnd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D62C0D-19B9-45EA-B208-6C7C4C96BDD5}"/>
              </a:ext>
            </a:extLst>
          </p:cNvPr>
          <p:cNvSpPr txBox="1"/>
          <p:nvPr/>
        </p:nvSpPr>
        <p:spPr>
          <a:xfrm>
            <a:off x="1403927" y="1"/>
            <a:ext cx="10217618" cy="58477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b="1" dirty="0"/>
              <a:t>COORDINATORI DI CLASSE DI EDUCAZIONE CIVICA A.S. 2021/2022</a:t>
            </a:r>
          </a:p>
          <a:p>
            <a:endParaRPr lang="it-IT" altLang="it-IT" sz="1400" b="1" dirty="0"/>
          </a:p>
        </p:txBody>
      </p:sp>
      <p:graphicFrame>
        <p:nvGraphicFramePr>
          <p:cNvPr id="2" name="Tabella 5">
            <a:extLst>
              <a:ext uri="{FF2B5EF4-FFF2-40B4-BE49-F238E27FC236}">
                <a16:creationId xmlns:a16="http://schemas.microsoft.com/office/drawing/2014/main" id="{2E71CDB9-B077-42FD-89C9-21E7A1C15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650952"/>
              </p:ext>
            </p:extLst>
          </p:nvPr>
        </p:nvGraphicFramePr>
        <p:xfrm>
          <a:off x="1600004" y="348344"/>
          <a:ext cx="9514319" cy="62372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4497">
                  <a:extLst>
                    <a:ext uri="{9D8B030D-6E8A-4147-A177-3AD203B41FA5}">
                      <a16:colId xmlns:a16="http://schemas.microsoft.com/office/drawing/2014/main" val="2894469312"/>
                    </a:ext>
                  </a:extLst>
                </a:gridCol>
                <a:gridCol w="1546213">
                  <a:extLst>
                    <a:ext uri="{9D8B030D-6E8A-4147-A177-3AD203B41FA5}">
                      <a16:colId xmlns:a16="http://schemas.microsoft.com/office/drawing/2014/main" val="2961855895"/>
                    </a:ext>
                  </a:extLst>
                </a:gridCol>
                <a:gridCol w="886640">
                  <a:extLst>
                    <a:ext uri="{9D8B030D-6E8A-4147-A177-3AD203B41FA5}">
                      <a16:colId xmlns:a16="http://schemas.microsoft.com/office/drawing/2014/main" val="1998983773"/>
                    </a:ext>
                  </a:extLst>
                </a:gridCol>
                <a:gridCol w="1111310">
                  <a:extLst>
                    <a:ext uri="{9D8B030D-6E8A-4147-A177-3AD203B41FA5}">
                      <a16:colId xmlns:a16="http://schemas.microsoft.com/office/drawing/2014/main" val="2796581241"/>
                    </a:ext>
                  </a:extLst>
                </a:gridCol>
                <a:gridCol w="1472919">
                  <a:extLst>
                    <a:ext uri="{9D8B030D-6E8A-4147-A177-3AD203B41FA5}">
                      <a16:colId xmlns:a16="http://schemas.microsoft.com/office/drawing/2014/main" val="4023299987"/>
                    </a:ext>
                  </a:extLst>
                </a:gridCol>
                <a:gridCol w="983953">
                  <a:extLst>
                    <a:ext uri="{9D8B030D-6E8A-4147-A177-3AD203B41FA5}">
                      <a16:colId xmlns:a16="http://schemas.microsoft.com/office/drawing/2014/main" val="1074787074"/>
                    </a:ext>
                  </a:extLst>
                </a:gridCol>
                <a:gridCol w="934369">
                  <a:extLst>
                    <a:ext uri="{9D8B030D-6E8A-4147-A177-3AD203B41FA5}">
                      <a16:colId xmlns:a16="http://schemas.microsoft.com/office/drawing/2014/main" val="222048021"/>
                    </a:ext>
                  </a:extLst>
                </a:gridCol>
                <a:gridCol w="1444418">
                  <a:extLst>
                    <a:ext uri="{9D8B030D-6E8A-4147-A177-3AD203B41FA5}">
                      <a16:colId xmlns:a16="http://schemas.microsoft.com/office/drawing/2014/main" val="1357533132"/>
                    </a:ext>
                  </a:extLst>
                </a:gridCol>
              </a:tblGrid>
              <a:tr h="275068"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CLASSE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DOCENTE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595367"/>
                  </a:ext>
                </a:extLst>
              </a:tr>
              <a:tr h="290988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CIAVARELLA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FAZIO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C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DEVITOFRANCESCO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387644"/>
                  </a:ext>
                </a:extLst>
              </a:tr>
              <a:tr h="2766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COLAIANNI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CAUSARANO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BERARDINETTI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707403"/>
                  </a:ext>
                </a:extLst>
              </a:tr>
              <a:tr h="293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SASSANELLI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GELAO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181741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COLAIANNI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832122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MANCINI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CARNICELLA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73133"/>
                  </a:ext>
                </a:extLst>
              </a:tr>
              <a:tr h="122252">
                <a:tc gridSpan="8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214086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BUGLIONE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Bsa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CIRILLO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Csa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PALLADINO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402925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DEMICHELE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SOMMA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TINELLI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06308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MANODORO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SORRENTINO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Csa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GARGANO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81047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BRUNO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264110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SORRENTINO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864930"/>
                  </a:ext>
                </a:extLst>
              </a:tr>
              <a:tr h="134559">
                <a:tc gridSpan="8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698759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RUGGIERO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Bsu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RUGGIERO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Csu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PALLADINO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811100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RUGGIERO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RUGGIERO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VENTRELLA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734043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ANTONACCI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DISANTO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774753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GELAO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BARDARO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141927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LORUSSO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RUTIGLIANO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210788"/>
                  </a:ext>
                </a:extLst>
              </a:tr>
              <a:tr h="12684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11668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dirty="0"/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LAUDATO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1</a:t>
                      </a:r>
                      <a:r>
                        <a:rPr lang="it-IT" sz="1200" baseline="30000" dirty="0"/>
                        <a:t>a</a:t>
                      </a:r>
                      <a:r>
                        <a:rPr lang="it-IT" sz="1200" baseline="0" dirty="0"/>
                        <a:t>Bl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8779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PICE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MUSCARIDOLA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665477"/>
                  </a:ext>
                </a:extLst>
              </a:tr>
              <a:tr h="275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COMETA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IPPOLITO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893765"/>
                  </a:ext>
                </a:extLst>
              </a:tr>
              <a:tr h="295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MAFFEI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TROTTA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47914"/>
                  </a:ext>
                </a:extLst>
              </a:tr>
              <a:tr h="295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it-IT" sz="1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/>
                        <a:t>SPAZIANI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508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53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D18545F-B50E-4B2E-BE7D-7075A9A7E598}"/>
              </a:ext>
            </a:extLst>
          </p:cNvPr>
          <p:cNvSpPr txBox="1"/>
          <p:nvPr/>
        </p:nvSpPr>
        <p:spPr>
          <a:xfrm rot="19799288">
            <a:off x="-416042" y="3136612"/>
            <a:ext cx="13024083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POLO LICEALE    «E. AMALDI»    BITETTO     A.S. 2021/22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D6E420E-4862-46A7-8054-02CAA4CC4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8505" y="292277"/>
            <a:ext cx="6988150" cy="6042952"/>
          </a:xfrm>
        </p:spPr>
        <p:txBody>
          <a:bodyPr numCol="1">
            <a:normAutofit fontScale="90000"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it-IT" altLang="it-IT" sz="1200" b="1" dirty="0"/>
              <a:t>	       </a:t>
            </a:r>
            <a:r>
              <a:rPr lang="it-IT" altLang="it-IT" sz="1800" b="1" dirty="0"/>
              <a:t>COORDINATORI DI DIPARTIMENTI DISCIPLINARI</a:t>
            </a:r>
            <a:br>
              <a:rPr lang="it-IT" altLang="it-IT" sz="1200" b="1" dirty="0"/>
            </a:br>
            <a:br>
              <a:rPr lang="it-IT" altLang="it-IT" sz="1600" b="1" dirty="0"/>
            </a:br>
            <a:r>
              <a:rPr lang="it-IT" altLang="it-IT" sz="1600" b="1" dirty="0"/>
              <a:t> 	</a:t>
            </a:r>
            <a:r>
              <a:rPr lang="it-IT" altLang="it-IT" sz="1600" b="1" u="sng" dirty="0"/>
              <a:t>Discipline letterarie e latino:   	prof. </a:t>
            </a:r>
            <a:r>
              <a:rPr lang="it-IT" altLang="it-IT" sz="1600" b="1" u="sng" dirty="0" err="1"/>
              <a:t>ssa</a:t>
            </a:r>
            <a:r>
              <a:rPr lang="it-IT" altLang="it-IT" sz="1600" b="1" u="sng" dirty="0"/>
              <a:t> GRANIERI C</a:t>
            </a:r>
            <a:r>
              <a:rPr lang="it-IT" altLang="it-IT" sz="1600" b="1" dirty="0"/>
              <a:t>.	 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Matematica, Fisica ed Informatica:         prof. </a:t>
            </a:r>
            <a:r>
              <a:rPr lang="it-IT" altLang="it-IT" sz="1600" b="1" u="sng" dirty="0" err="1"/>
              <a:t>ssa</a:t>
            </a:r>
            <a:r>
              <a:rPr lang="it-IT" altLang="it-IT" sz="1600" b="1" u="sng" dirty="0"/>
              <a:t>  AZZONE  A.</a:t>
            </a:r>
            <a:r>
              <a:rPr lang="it-IT" altLang="it-IT" sz="1600" b="1" dirty="0"/>
              <a:t>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Storia e Filosofia:		prof. </a:t>
            </a:r>
            <a:r>
              <a:rPr lang="it-IT" altLang="it-IT" sz="1600" b="1" u="sng" dirty="0" err="1"/>
              <a:t>ssa</a:t>
            </a:r>
            <a:r>
              <a:rPr lang="it-IT" altLang="it-IT" sz="1600" b="1" u="sng" dirty="0"/>
              <a:t>  MIRRA M</a:t>
            </a:r>
            <a:r>
              <a:rPr lang="it-IT" altLang="it-IT" sz="1600" b="1" dirty="0"/>
              <a:t>.		</a:t>
            </a:r>
            <a:br>
              <a:rPr lang="it-IT" altLang="it-IT" sz="1600" b="1" dirty="0"/>
            </a:br>
            <a:r>
              <a:rPr lang="it-IT" altLang="it-IT" sz="1600" b="1" dirty="0"/>
              <a:t>                       </a:t>
            </a:r>
            <a:r>
              <a:rPr lang="it-IT" altLang="it-IT" sz="1600" b="1" u="sng" dirty="0"/>
              <a:t>Lingue straniere:		prof.ssa   LAUDATO M.</a:t>
            </a:r>
            <a:r>
              <a:rPr lang="it-IT" altLang="it-IT" sz="1600" b="1" dirty="0"/>
              <a:t>		 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Scienze naturali, Chimica e Geografia:	prof.ssa MANCINI C.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Diritto: 			prof.ssa RUGGIERO A.</a:t>
            </a:r>
            <a:r>
              <a:rPr lang="it-IT" altLang="it-IT" sz="1600" b="1" dirty="0"/>
              <a:t>	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Disegno e Storia dell’arte:		prof.ssa CIAVARELLA M.</a:t>
            </a:r>
            <a:r>
              <a:rPr lang="it-IT" altLang="it-IT" sz="1600" b="1" dirty="0"/>
              <a:t>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Scienze Motorie:		prof.ssa IRIDE M.</a:t>
            </a:r>
            <a:r>
              <a:rPr lang="it-IT" altLang="it-IT" sz="1600" b="1" dirty="0"/>
              <a:t>	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Scienze Umane:	                      prof.ssa DEMETRIO A</a:t>
            </a:r>
            <a:r>
              <a:rPr lang="it-IT" altLang="it-IT" sz="1600" b="1" dirty="0"/>
              <a:t>	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Religione Cattolica: 	                      prof. MAGISTRALE A.</a:t>
            </a:r>
            <a:r>
              <a:rPr lang="it-IT" altLang="it-IT" sz="1600" b="1" dirty="0"/>
              <a:t>	</a:t>
            </a:r>
            <a:br>
              <a:rPr lang="it-IT" altLang="it-IT" sz="1600" b="1" dirty="0"/>
            </a:br>
            <a:r>
              <a:rPr lang="it-IT" altLang="it-IT" sz="1600" b="1" dirty="0"/>
              <a:t>	</a:t>
            </a:r>
            <a:r>
              <a:rPr lang="it-IT" altLang="it-IT" sz="1600" b="1" u="sng" dirty="0"/>
              <a:t>Sostegno:			prof. PAVIA M.</a:t>
            </a:r>
            <a:r>
              <a:rPr lang="it-IT" altLang="it-IT" sz="1600" b="1" dirty="0"/>
              <a:t>	</a:t>
            </a:r>
            <a:br>
              <a:rPr lang="it-IT" altLang="it-IT" sz="1600" b="1" dirty="0"/>
            </a:br>
            <a:r>
              <a:rPr lang="it-IT" altLang="it-IT" sz="1600" b="1" dirty="0"/>
              <a:t> </a:t>
            </a:r>
            <a:br>
              <a:rPr lang="it-IT" altLang="it-IT" sz="1600" b="1" dirty="0"/>
            </a:br>
            <a:br>
              <a:rPr lang="it-IT" altLang="it-IT" sz="1600" b="1" dirty="0"/>
            </a:br>
            <a:br>
              <a:rPr lang="it-IT" altLang="it-IT" sz="1200" b="1" dirty="0"/>
            </a:br>
            <a:br>
              <a:rPr lang="it-IT" altLang="it-IT" sz="1200" b="1" dirty="0"/>
            </a:br>
            <a:endParaRPr lang="it-IT" altLang="it-IT" sz="1200" dirty="0"/>
          </a:p>
        </p:txBody>
      </p:sp>
      <p:sp>
        <p:nvSpPr>
          <p:cNvPr id="3" name="Pulsante di azione: Fin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4DEB4BC6-B689-4970-A509-5839728F4BF9}"/>
              </a:ext>
            </a:extLst>
          </p:cNvPr>
          <p:cNvSpPr/>
          <p:nvPr/>
        </p:nvSpPr>
        <p:spPr>
          <a:xfrm>
            <a:off x="11491729" y="6493164"/>
            <a:ext cx="448367" cy="231477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72830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0AA54530-923F-4B81-AC55-4BB7C59EF5B0}"/>
              </a:ext>
            </a:extLst>
          </p:cNvPr>
          <p:cNvSpPr txBox="1"/>
          <p:nvPr/>
        </p:nvSpPr>
        <p:spPr>
          <a:xfrm rot="19962748">
            <a:off x="-609475" y="3019613"/>
            <a:ext cx="13096971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POLO  LICEALE     «E. AMALDI»     BITETTO      A.S. 2021/22</a:t>
            </a:r>
          </a:p>
        </p:txBody>
      </p:sp>
      <p:sp>
        <p:nvSpPr>
          <p:cNvPr id="8" name="Pulsante di azione: Inizio 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7CEBC4A6-8F04-4D91-B408-64649C3ECFC7}"/>
              </a:ext>
            </a:extLst>
          </p:cNvPr>
          <p:cNvSpPr/>
          <p:nvPr/>
        </p:nvSpPr>
        <p:spPr>
          <a:xfrm>
            <a:off x="11604566" y="6389716"/>
            <a:ext cx="462103" cy="248956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2" name="Rettangolo 1"/>
          <p:cNvSpPr/>
          <p:nvPr/>
        </p:nvSpPr>
        <p:spPr>
          <a:xfrm>
            <a:off x="211826" y="413482"/>
            <a:ext cx="11558453" cy="554369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>
              <a:lnSpc>
                <a:spcPct val="107000"/>
              </a:lnSpc>
            </a:pP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Commissione Invalsi			proff. BRUNO - TARULLI – GAUDIO – IRIDE</a:t>
            </a:r>
            <a:endParaRPr lang="it-IT" altLang="it-IT" sz="1600" b="1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altLang="it-IT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t"/>
            <a:r>
              <a:rPr lang="it-IT" altLang="it-IT" sz="1600" b="1" dirty="0"/>
              <a:t>     Commissione viaggi di istruzione	proff. IRIDE – VENTRELLA - BUGLIONE</a:t>
            </a:r>
          </a:p>
          <a:p>
            <a:pPr fontAlgn="t"/>
            <a:r>
              <a:rPr lang="it-IT" altLang="it-IT" sz="1600" dirty="0"/>
              <a:t>	        </a:t>
            </a:r>
          </a:p>
          <a:p>
            <a:pPr fontAlgn="t"/>
            <a:r>
              <a:rPr lang="it-IT" altLang="it-IT" sz="1600" b="1" dirty="0"/>
              <a:t>     Commissioni NIV			proff. GELAO – MINENNA -  MIRRA </a:t>
            </a:r>
          </a:p>
          <a:p>
            <a:pPr fontAlgn="t"/>
            <a:r>
              <a:rPr lang="it-IT" altLang="it-IT" sz="1600" b="1" dirty="0"/>
              <a:t>		</a:t>
            </a:r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     Commissione orientamento in ingresso	proff. AZZONE – BALESTRA – BERARDINETTI – BUGLIONE – DE BENEDITTIS - DI LEO -</a:t>
            </a:r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FRASCOLLA –  IACOVAZZI – LAUDATO – MARRONE – RUGGIERO – SOMMA – </a:t>
            </a:r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SPAZIANI – VENTRELLA </a:t>
            </a:r>
          </a:p>
          <a:p>
            <a:pPr algn="just" fontAlgn="t"/>
            <a:endParaRPr lang="it-IT" altLang="it-IT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Commissione Erasmus +	  	proff.  AMENDOLARA – DE BENEDITTIS – CAUSARANO – IMBASCIANI – IRIDE – MANCINI                          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            RUGGIERO</a:t>
            </a:r>
          </a:p>
          <a:p>
            <a:pPr fontAlgn="t"/>
            <a:endParaRPr lang="it-IT" altLang="it-IT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Commissione elettorale 		 proff. DEVITOFRANCESCO – MINENNA - RUGGIERO 	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Team Innovazione Digitale   		 proff. AZZONE - BRUNO - PAVIA	-sigg. DE SANTIS(</a:t>
            </a:r>
            <a:r>
              <a:rPr lang="it-IT" altLang="it-IT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tecnico) – RIZZI(</a:t>
            </a:r>
            <a:r>
              <a:rPr lang="it-IT" altLang="it-IT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altLang="it-IT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amm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 - 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 sig. STRIPPOLI (</a:t>
            </a:r>
            <a:r>
              <a:rPr lang="it-IT" altLang="it-IT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it-IT" altLang="it-IT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amm</a:t>
            </a:r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Commissione Accoglienza	 	  proff. AMENDOLARA – COLAIANNI – DE BENEDITTIS – IACOVAZZI - IMBASCIANI - 					             MUSCARIDOLA – PALLADINO – PICCOLI – PICE – REGINA </a:t>
            </a:r>
          </a:p>
          <a:p>
            <a:pPr fontAlgn="t"/>
            <a:endParaRPr lang="it-IT" altLang="it-IT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fontAlgn="t"/>
            <a:r>
              <a:rPr lang="it-IT" altLang="it-IT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Commissione PON(FSE – FESR)		  proff. CINOTTI – IRIDE – PAVIA - SOMMA	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902840" y="44150"/>
            <a:ext cx="6085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COMMISSIONI DI SUPPORTO AGLI ORGANI COLLEGIALI</a:t>
            </a:r>
          </a:p>
        </p:txBody>
      </p:sp>
    </p:spTree>
    <p:extLst>
      <p:ext uri="{BB962C8B-B14F-4D97-AF65-F5344CB8AC3E}">
        <p14:creationId xmlns:p14="http://schemas.microsoft.com/office/powerpoint/2010/main" val="162586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568DFB5-7D39-4C0A-898F-E930B854775C}"/>
              </a:ext>
            </a:extLst>
          </p:cNvPr>
          <p:cNvSpPr txBox="1"/>
          <p:nvPr/>
        </p:nvSpPr>
        <p:spPr>
          <a:xfrm rot="19910173">
            <a:off x="-389062" y="3057399"/>
            <a:ext cx="13245660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     POLO LICEALE «E.  AMALDI»    BITETTO       A.S. 2021/22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5400883-6FA5-4526-8DF2-AF4910A03886}"/>
              </a:ext>
            </a:extLst>
          </p:cNvPr>
          <p:cNvSpPr txBox="1"/>
          <p:nvPr/>
        </p:nvSpPr>
        <p:spPr>
          <a:xfrm>
            <a:off x="1306475" y="398132"/>
            <a:ext cx="8275407" cy="150810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numCol="1" rtlCol="0">
            <a:spAutoFit/>
          </a:bodyPr>
          <a:lstStyle/>
          <a:p>
            <a:r>
              <a:rPr lang="it-IT" altLang="it-IT" b="1" dirty="0"/>
              <a:t>                                                     proff. </a:t>
            </a:r>
            <a:r>
              <a:rPr lang="it-IT" altLang="it-IT" b="1" dirty="0" err="1"/>
              <a:t>sse</a:t>
            </a:r>
            <a:r>
              <a:rPr lang="it-IT" altLang="it-IT" b="1" dirty="0"/>
              <a:t> AZZONE, CINOTTI, COMETA, </a:t>
            </a:r>
          </a:p>
          <a:p>
            <a:r>
              <a:rPr lang="it-IT" altLang="it-IT" b="1" dirty="0"/>
              <a:t>                                                        DE BENEDITTIS, GELAO, IMBASCIANI,</a:t>
            </a:r>
          </a:p>
          <a:p>
            <a:r>
              <a:rPr lang="it-IT" altLang="it-IT" b="1" dirty="0"/>
              <a:t>Comitato tecnico scientifico:      RUGGIERO,  VENTRELLA</a:t>
            </a:r>
          </a:p>
          <a:p>
            <a:r>
              <a:rPr lang="it-IT" altLang="it-IT" sz="2000" b="1" dirty="0"/>
              <a:t>                                                     </a:t>
            </a:r>
            <a:r>
              <a:rPr lang="it-IT" altLang="it-IT" b="1" dirty="0"/>
              <a:t>ing. FALAGARIO, ing. LACALAMITA,</a:t>
            </a:r>
          </a:p>
          <a:p>
            <a:r>
              <a:rPr lang="it-IT" altLang="it-IT" b="1" dirty="0"/>
              <a:t>                                                          dott. DE BENEDITTIS </a:t>
            </a:r>
          </a:p>
        </p:txBody>
      </p:sp>
      <p:sp>
        <p:nvSpPr>
          <p:cNvPr id="3" name="Pulsante di azione: Inizio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88196FC-F5F1-469C-8F9B-C054ECB8A056}"/>
              </a:ext>
            </a:extLst>
          </p:cNvPr>
          <p:cNvSpPr/>
          <p:nvPr/>
        </p:nvSpPr>
        <p:spPr>
          <a:xfrm>
            <a:off x="11554691" y="6445135"/>
            <a:ext cx="546934" cy="324272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7F30D3-26A9-46C1-8F30-0C4947F370D0}"/>
              </a:ext>
            </a:extLst>
          </p:cNvPr>
          <p:cNvSpPr txBox="1"/>
          <p:nvPr/>
        </p:nvSpPr>
        <p:spPr>
          <a:xfrm>
            <a:off x="6888955" y="3429000"/>
            <a:ext cx="5076825" cy="1323439"/>
          </a:xfrm>
          <a:prstGeom prst="rect">
            <a:avLst/>
          </a:prstGeom>
          <a:solidFill>
            <a:srgbClr val="FF3300"/>
          </a:solidFill>
          <a:scene3d>
            <a:camera prst="isometricOffAxis2Left"/>
            <a:lightRig rig="threePt" dir="t"/>
          </a:scene3d>
          <a:sp3d>
            <a:bevelT w="139700" h="139700" prst="divot"/>
          </a:sp3d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sz="1600" b="1" dirty="0"/>
              <a:t>ORGANO DI GARANZIA</a:t>
            </a:r>
          </a:p>
          <a:p>
            <a:pPr algn="ctr"/>
            <a:r>
              <a:rPr lang="it-IT" altLang="it-IT" sz="1600" b="1" dirty="0"/>
              <a:t>Dirigente Scolastico</a:t>
            </a:r>
          </a:p>
          <a:p>
            <a:pPr algn="ctr"/>
            <a:r>
              <a:rPr lang="it-IT" altLang="it-IT" sz="1600" b="1" dirty="0"/>
              <a:t>Componente docenti: prof. SCARDIGNO V. </a:t>
            </a:r>
          </a:p>
          <a:p>
            <a:pPr algn="ctr"/>
            <a:r>
              <a:rPr lang="it-IT" altLang="it-IT" sz="1600" b="1" dirty="0"/>
              <a:t>Componente Genitori sig.ra MARZILIANO </a:t>
            </a:r>
          </a:p>
          <a:p>
            <a:pPr algn="ctr"/>
            <a:r>
              <a:rPr lang="it-IT" altLang="it-IT" sz="1600" b="1" dirty="0"/>
              <a:t>Componente alunni: APPICE  G</a:t>
            </a:r>
            <a:r>
              <a:rPr lang="it-IT" altLang="it-IT" sz="1600" dirty="0"/>
              <a:t>.</a:t>
            </a:r>
            <a:endParaRPr lang="it-IT" altLang="it-IT" sz="1600" b="1" dirty="0"/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5B9EB2E8-5933-4EF0-B755-45F36DE48B36}"/>
              </a:ext>
            </a:extLst>
          </p:cNvPr>
          <p:cNvSpPr/>
          <p:nvPr/>
        </p:nvSpPr>
        <p:spPr>
          <a:xfrm rot="385009">
            <a:off x="1817142" y="3701204"/>
            <a:ext cx="4399737" cy="180917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isometricOffAxis2Lef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5FCE63D-ED8C-4129-877B-75503FA2978D}"/>
              </a:ext>
            </a:extLst>
          </p:cNvPr>
          <p:cNvSpPr txBox="1"/>
          <p:nvPr/>
        </p:nvSpPr>
        <p:spPr>
          <a:xfrm rot="913351">
            <a:off x="2121549" y="3937643"/>
            <a:ext cx="3790923" cy="12003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it-IT" altLang="it-IT" b="1" dirty="0"/>
              <a:t>COMITATO DI VALUTAZIONE</a:t>
            </a:r>
          </a:p>
          <a:p>
            <a:pPr algn="ctr"/>
            <a:r>
              <a:rPr lang="it-IT" altLang="it-IT" b="1" dirty="0"/>
              <a:t>Dirigente scolastico</a:t>
            </a:r>
          </a:p>
          <a:p>
            <a:pPr algn="ctr"/>
            <a:r>
              <a:rPr lang="it-IT" altLang="it-IT" b="1" dirty="0"/>
              <a:t>proff.: </a:t>
            </a:r>
            <a:r>
              <a:rPr lang="it-IT" altLang="it-IT" b="1" dirty="0" err="1"/>
              <a:t>Iacovazzi</a:t>
            </a:r>
            <a:r>
              <a:rPr lang="it-IT" altLang="it-IT" b="1" dirty="0"/>
              <a:t> M.; </a:t>
            </a:r>
            <a:r>
              <a:rPr lang="it-IT" altLang="it-IT" b="1" dirty="0" err="1"/>
              <a:t>Imbasciani</a:t>
            </a:r>
            <a:r>
              <a:rPr lang="it-IT" altLang="it-IT" b="1" dirty="0"/>
              <a:t> A.; Volpe P.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8645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46DB0690-3ACE-4E44-994A-8CA5984FEA93}"/>
              </a:ext>
            </a:extLst>
          </p:cNvPr>
          <p:cNvSpPr txBox="1"/>
          <p:nvPr/>
        </p:nvSpPr>
        <p:spPr>
          <a:xfrm rot="19953110">
            <a:off x="-384726" y="3061249"/>
            <a:ext cx="12926524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ORGANIGRAMMA POLO LICEALE     «E. AMALDI»     BITETTO     A.S.    2021/22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628F59-B02B-4DB8-95FF-60417DBA1447}"/>
              </a:ext>
            </a:extLst>
          </p:cNvPr>
          <p:cNvSpPr txBox="1"/>
          <p:nvPr/>
        </p:nvSpPr>
        <p:spPr>
          <a:xfrm>
            <a:off x="533399" y="1"/>
            <a:ext cx="10934701" cy="744819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it-IT" altLang="it-IT" dirty="0"/>
              <a:t>					</a:t>
            </a:r>
            <a:r>
              <a:rPr lang="it-IT" altLang="it-IT" sz="1400" dirty="0"/>
              <a:t>Dott.ssa Rossiello Carmela D.S.</a:t>
            </a:r>
          </a:p>
          <a:p>
            <a:r>
              <a:rPr lang="it-IT" altLang="it-IT" sz="1400" dirty="0"/>
              <a:t>					prof. Pavia Michele </a:t>
            </a:r>
            <a:r>
              <a:rPr lang="it-IT" altLang="it-IT" sz="1400" dirty="0" err="1"/>
              <a:t>Fus</a:t>
            </a:r>
            <a:r>
              <a:rPr lang="it-IT" altLang="it-IT" sz="1400" dirty="0"/>
              <a:t> Area 4</a:t>
            </a:r>
          </a:p>
          <a:p>
            <a:r>
              <a:rPr lang="it-IT" altLang="it-IT" sz="1400" dirty="0"/>
              <a:t>                   					prof.ssa  Gaudio M. Referente BES e DSA</a:t>
            </a:r>
          </a:p>
          <a:p>
            <a:r>
              <a:rPr lang="it-IT" altLang="it-IT" sz="1400" dirty="0"/>
              <a:t>				  	prof.  Frascolla D.									                       prof.ssa Ruggiero A.</a:t>
            </a:r>
          </a:p>
          <a:p>
            <a:r>
              <a:rPr lang="it-IT" altLang="it-IT" sz="1400" dirty="0"/>
              <a:t>					prof. </a:t>
            </a:r>
            <a:r>
              <a:rPr lang="it-IT" altLang="it-IT" sz="1400" dirty="0" err="1"/>
              <a:t>ssa</a:t>
            </a:r>
            <a:r>
              <a:rPr lang="it-IT" altLang="it-IT" sz="1400" dirty="0"/>
              <a:t> </a:t>
            </a:r>
            <a:r>
              <a:rPr lang="it-IT" altLang="it-IT" sz="1400" dirty="0" err="1"/>
              <a:t>Ieva</a:t>
            </a:r>
            <a:r>
              <a:rPr lang="it-IT" altLang="it-IT" sz="1400" dirty="0"/>
              <a:t> R.	 	</a:t>
            </a:r>
          </a:p>
          <a:p>
            <a:r>
              <a:rPr lang="it-IT" altLang="it-IT" sz="1400" dirty="0"/>
              <a:t>					prof. </a:t>
            </a:r>
            <a:r>
              <a:rPr lang="it-IT" altLang="it-IT" sz="1400" dirty="0" err="1"/>
              <a:t>Ssa</a:t>
            </a:r>
            <a:r>
              <a:rPr lang="it-IT" altLang="it-IT" sz="1400" dirty="0"/>
              <a:t> Volpe P.	                           DOCENTI CURRICOLARI</a:t>
            </a:r>
          </a:p>
          <a:p>
            <a:r>
              <a:rPr lang="it-IT" altLang="it-IT" sz="1400" dirty="0"/>
              <a:t>                                                                                                                   prof.ssa De </a:t>
            </a:r>
            <a:r>
              <a:rPr lang="it-IT" altLang="it-IT" sz="1400" dirty="0" err="1"/>
              <a:t>Benedittis</a:t>
            </a:r>
            <a:r>
              <a:rPr lang="it-IT" altLang="it-IT" sz="1400" dirty="0"/>
              <a:t> R.</a:t>
            </a:r>
          </a:p>
          <a:p>
            <a:r>
              <a:rPr lang="it-IT" altLang="it-IT" sz="1400" dirty="0"/>
              <a:t>					prof.ssa Ventrella R.</a:t>
            </a:r>
          </a:p>
          <a:p>
            <a:r>
              <a:rPr lang="it-IT" altLang="it-IT" sz="2000" b="1" dirty="0"/>
              <a:t>                              G.L.I. </a:t>
            </a:r>
          </a:p>
          <a:p>
            <a:r>
              <a:rPr lang="it-IT" altLang="it-IT" sz="2000" b="1" dirty="0"/>
              <a:t>      Gruppo di Lavoro per l’inclusione: 	</a:t>
            </a:r>
            <a:r>
              <a:rPr lang="it-IT" altLang="it-IT" sz="1400" dirty="0"/>
              <a:t>prof. Scardigno   Vittorio		 docente specializzato e </a:t>
            </a:r>
          </a:p>
          <a:p>
            <a:r>
              <a:rPr lang="it-IT" altLang="it-IT" sz="1400" dirty="0"/>
              <a:t>				                                                              		 collaboratore delegato del D.S</a:t>
            </a:r>
            <a:endParaRPr lang="it-IT" altLang="it-IT" sz="1400" b="1" dirty="0"/>
          </a:p>
          <a:p>
            <a:r>
              <a:rPr lang="it-IT" altLang="it-IT" sz="1400" b="1" dirty="0"/>
              <a:t> 					</a:t>
            </a:r>
          </a:p>
          <a:p>
            <a:r>
              <a:rPr lang="it-IT" altLang="it-IT" sz="1400" b="1" dirty="0"/>
              <a:t>					</a:t>
            </a:r>
            <a:r>
              <a:rPr lang="it-IT" altLang="it-IT" sz="1400" dirty="0"/>
              <a:t>prof.ssa </a:t>
            </a:r>
            <a:r>
              <a:rPr lang="it-IT" altLang="it-IT" sz="1400" dirty="0" err="1"/>
              <a:t>Giammarella</a:t>
            </a:r>
            <a:r>
              <a:rPr lang="it-IT" altLang="it-IT" sz="1400" dirty="0"/>
              <a:t> A.</a:t>
            </a:r>
          </a:p>
          <a:p>
            <a:r>
              <a:rPr lang="it-IT" altLang="it-IT" sz="1400" dirty="0"/>
              <a:t>					Prof.ssa Lella G.                                 DOCENTI DI SOSTEGNO</a:t>
            </a:r>
          </a:p>
          <a:p>
            <a:r>
              <a:rPr lang="it-IT" altLang="it-IT" sz="1400" dirty="0"/>
              <a:t>												   	</a:t>
            </a:r>
          </a:p>
          <a:p>
            <a:r>
              <a:rPr lang="it-IT" altLang="it-IT" sz="1400" dirty="0"/>
              <a:t>									</a:t>
            </a:r>
          </a:p>
          <a:p>
            <a:r>
              <a:rPr lang="it-IT" altLang="it-IT" sz="1400" dirty="0"/>
              <a:t>					Dott. Giannini Paolo          	Dirigente medico responsabile</a:t>
            </a:r>
          </a:p>
          <a:p>
            <a:r>
              <a:rPr lang="it-IT" altLang="it-IT" sz="1400" dirty="0"/>
              <a:t>					Dott.ssa </a:t>
            </a:r>
            <a:r>
              <a:rPr lang="it-IT" altLang="it-IT" sz="1400" dirty="0" err="1"/>
              <a:t>Mona</a:t>
            </a:r>
            <a:r>
              <a:rPr lang="it-IT" altLang="it-IT" sz="1400" dirty="0"/>
              <a:t> Margherita	Unità Multidisciplinare ASL BA</a:t>
            </a:r>
          </a:p>
          <a:p>
            <a:r>
              <a:rPr lang="it-IT" altLang="it-IT" sz="1400" dirty="0"/>
              <a:t>  						                                               </a:t>
            </a:r>
          </a:p>
          <a:p>
            <a:r>
              <a:rPr lang="it-IT" altLang="it-IT" sz="1400" dirty="0"/>
              <a:t>					Dott. Lombardo Francesco	Dirigente del Servizio</a:t>
            </a:r>
          </a:p>
          <a:p>
            <a:r>
              <a:rPr lang="it-IT" altLang="it-IT" sz="1400" dirty="0"/>
              <a:t>                                                                                                                                        			Politiche Sociali della città</a:t>
            </a:r>
          </a:p>
          <a:p>
            <a:r>
              <a:rPr lang="it-IT" altLang="it-IT" sz="1400" dirty="0"/>
              <a:t>							              	metropolitana di Bari</a:t>
            </a:r>
          </a:p>
          <a:p>
            <a:r>
              <a:rPr lang="it-IT" altLang="it-IT" sz="1400" dirty="0"/>
              <a:t>					Dott.ssa </a:t>
            </a:r>
            <a:r>
              <a:rPr lang="it-IT" altLang="it-IT" sz="1400" dirty="0" err="1"/>
              <a:t>Chimienti</a:t>
            </a:r>
            <a:r>
              <a:rPr lang="it-IT" altLang="it-IT" sz="1400" dirty="0"/>
              <a:t> </a:t>
            </a:r>
            <a:r>
              <a:rPr lang="it-IT" altLang="it-IT" sz="1400" dirty="0" err="1"/>
              <a:t>Mariasilvia</a:t>
            </a:r>
            <a:r>
              <a:rPr lang="it-IT" altLang="it-IT" sz="1400" dirty="0"/>
              <a:t>	Servizi Sociali del Comune di Bitetto</a:t>
            </a:r>
          </a:p>
          <a:p>
            <a:r>
              <a:rPr lang="it-IT" altLang="it-IT" sz="1400" dirty="0"/>
              <a:t>					Sig. </a:t>
            </a:r>
            <a:r>
              <a:rPr lang="it-IT" altLang="it-IT" sz="1400" dirty="0" err="1"/>
              <a:t>ra</a:t>
            </a:r>
            <a:r>
              <a:rPr lang="it-IT" altLang="it-IT" sz="1400" dirty="0"/>
              <a:t> Losito Antonella		Collaboratore scolastico</a:t>
            </a:r>
          </a:p>
          <a:p>
            <a:r>
              <a:rPr lang="it-IT" altLang="it-IT" sz="1400" dirty="0"/>
              <a:t>					Miano A.(4Bsu) 	                       Componente alunni</a:t>
            </a:r>
          </a:p>
          <a:p>
            <a:r>
              <a:rPr lang="it-IT" altLang="it-IT" sz="1400" dirty="0"/>
              <a:t>					Giannini Donato                                        Componente alunni</a:t>
            </a:r>
          </a:p>
          <a:p>
            <a:r>
              <a:rPr lang="it-IT" altLang="it-IT" sz="1400" dirty="0"/>
              <a:t>                                                  			Sig. </a:t>
            </a:r>
            <a:r>
              <a:rPr lang="it-IT" altLang="it-IT" sz="1400" dirty="0" err="1"/>
              <a:t>ra</a:t>
            </a:r>
            <a:r>
              <a:rPr lang="it-IT" altLang="it-IT" sz="1400" dirty="0"/>
              <a:t>  Rutigliano Teresa		Componente genitori</a:t>
            </a:r>
          </a:p>
          <a:p>
            <a:r>
              <a:rPr lang="it-IT" altLang="it-IT" sz="1400" dirty="0"/>
              <a:t>					Sig.ra Danese Santa </a:t>
            </a:r>
            <a:r>
              <a:rPr lang="it-IT" altLang="it-IT" sz="1400" dirty="0" err="1"/>
              <a:t>Leonarda</a:t>
            </a:r>
            <a:r>
              <a:rPr lang="it-IT" altLang="it-IT" sz="1400" dirty="0"/>
              <a:t>	Componente genitori</a:t>
            </a:r>
          </a:p>
          <a:p>
            <a:r>
              <a:rPr lang="it-IT" altLang="it-IT" sz="1400" dirty="0"/>
              <a:t>					</a:t>
            </a:r>
          </a:p>
          <a:p>
            <a:r>
              <a:rPr lang="it-IT" altLang="it-IT" sz="1400" dirty="0"/>
              <a:t>					 					</a:t>
            </a:r>
          </a:p>
        </p:txBody>
      </p:sp>
      <p:sp>
        <p:nvSpPr>
          <p:cNvPr id="4" name="Parentesi graffa chiusa 3">
            <a:extLst>
              <a:ext uri="{FF2B5EF4-FFF2-40B4-BE49-F238E27FC236}">
                <a16:creationId xmlns:a16="http://schemas.microsoft.com/office/drawing/2014/main" id="{3D6014C3-8E85-47A4-88F0-C747F4C6E730}"/>
              </a:ext>
            </a:extLst>
          </p:cNvPr>
          <p:cNvSpPr/>
          <p:nvPr/>
        </p:nvSpPr>
        <p:spPr>
          <a:xfrm>
            <a:off x="6862618" y="780668"/>
            <a:ext cx="507124" cy="1330036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5" name="Parentesi graffa chiusa 4">
            <a:extLst>
              <a:ext uri="{FF2B5EF4-FFF2-40B4-BE49-F238E27FC236}">
                <a16:creationId xmlns:a16="http://schemas.microsoft.com/office/drawing/2014/main" id="{E04508D1-6425-4374-8FCE-E7F75EAD874D}"/>
              </a:ext>
            </a:extLst>
          </p:cNvPr>
          <p:cNvSpPr/>
          <p:nvPr/>
        </p:nvSpPr>
        <p:spPr>
          <a:xfrm>
            <a:off x="7041220" y="3093494"/>
            <a:ext cx="149920" cy="520284"/>
          </a:xfrm>
          <a:prstGeom prst="rightBrace">
            <a:avLst/>
          </a:prstGeom>
          <a:ln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  <p:sp>
        <p:nvSpPr>
          <p:cNvPr id="9" name="Pulsante di azione: Inizio 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9F86773-009F-460C-8DA9-6DBCC880924F}"/>
              </a:ext>
            </a:extLst>
          </p:cNvPr>
          <p:cNvSpPr/>
          <p:nvPr/>
        </p:nvSpPr>
        <p:spPr>
          <a:xfrm>
            <a:off x="11665528" y="6592325"/>
            <a:ext cx="424872" cy="265675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87272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716EC0-9624-4441-960E-4EA28B22F262}"/>
              </a:ext>
            </a:extLst>
          </p:cNvPr>
          <p:cNvSpPr txBox="1"/>
          <p:nvPr/>
        </p:nvSpPr>
        <p:spPr>
          <a:xfrm rot="19872191">
            <a:off x="225076" y="3005921"/>
            <a:ext cx="12193581" cy="584775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it-IT" altLang="it-IT" sz="3200" dirty="0">
                <a:solidFill>
                  <a:schemeClr val="bg1">
                    <a:lumMod val="75000"/>
                  </a:schemeClr>
                </a:solidFill>
              </a:rPr>
              <a:t>ORGANIGRAMMA  POLO LICEALE «E. AMALDI»  BITETTO   A.S. 2021/22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77AA761-DD91-4B67-9E16-5F6027B1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835"/>
            <a:ext cx="10515600" cy="785091"/>
          </a:xfrm>
        </p:spPr>
        <p:txBody>
          <a:bodyPr numCol="1">
            <a:normAutofit/>
          </a:bodyPr>
          <a:lstStyle/>
          <a:p>
            <a:pPr algn="ctr"/>
            <a:r>
              <a:rPr lang="it-IT" altLang="it-IT" sz="2800" b="1" dirty="0"/>
              <a:t>COLLABORATORI SCOLASTICI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476C54-1E0B-423D-8D77-1B742C380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650" y="967003"/>
            <a:ext cx="10515600" cy="5407163"/>
          </a:xfrm>
        </p:spPr>
        <p:txBody>
          <a:bodyPr numCol="1"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altLang="it-IT" dirty="0"/>
              <a:t>Bitetto Maria Palma</a:t>
            </a:r>
          </a:p>
          <a:p>
            <a:pPr marL="0" indent="0" algn="ctr">
              <a:buNone/>
            </a:pPr>
            <a:r>
              <a:rPr lang="it-IT" altLang="it-IT" dirty="0"/>
              <a:t>Castoro Francesco </a:t>
            </a:r>
          </a:p>
          <a:p>
            <a:pPr marL="0" indent="0" algn="ctr">
              <a:buNone/>
            </a:pPr>
            <a:r>
              <a:rPr lang="it-IT" altLang="it-IT" dirty="0" err="1"/>
              <a:t>Chimienti</a:t>
            </a:r>
            <a:r>
              <a:rPr lang="it-IT" altLang="it-IT" dirty="0"/>
              <a:t> Giuseppe</a:t>
            </a:r>
          </a:p>
          <a:p>
            <a:pPr marL="0" indent="0" algn="ctr">
              <a:buNone/>
            </a:pPr>
            <a:r>
              <a:rPr lang="it-IT" altLang="it-IT" dirty="0"/>
              <a:t>Losito Antonia</a:t>
            </a:r>
          </a:p>
          <a:p>
            <a:pPr marL="0" indent="0" algn="ctr">
              <a:buNone/>
            </a:pPr>
            <a:r>
              <a:rPr lang="it-IT" altLang="it-IT" dirty="0" err="1"/>
              <a:t>Losole</a:t>
            </a:r>
            <a:r>
              <a:rPr lang="it-IT" altLang="it-IT" dirty="0"/>
              <a:t> Vito Francesco</a:t>
            </a:r>
          </a:p>
          <a:p>
            <a:pPr marL="0" indent="0" algn="ctr">
              <a:buNone/>
            </a:pPr>
            <a:r>
              <a:rPr lang="it-IT" altLang="it-IT" dirty="0"/>
              <a:t>Maddalena Vincenza</a:t>
            </a:r>
          </a:p>
          <a:p>
            <a:pPr marL="0" indent="0" algn="ctr">
              <a:buNone/>
            </a:pPr>
            <a:r>
              <a:rPr lang="it-IT" altLang="it-IT" dirty="0"/>
              <a:t>Rea Rosangela</a:t>
            </a:r>
          </a:p>
          <a:p>
            <a:pPr marL="0" indent="0" algn="ctr">
              <a:buNone/>
            </a:pPr>
            <a:r>
              <a:rPr lang="it-IT" altLang="it-IT" dirty="0"/>
              <a:t>Russo Eduardo</a:t>
            </a:r>
          </a:p>
          <a:p>
            <a:pPr marL="0" indent="0" algn="ctr">
              <a:buNone/>
            </a:pPr>
            <a:r>
              <a:rPr lang="it-IT" altLang="it-IT" dirty="0"/>
              <a:t>Murra Loredana</a:t>
            </a:r>
          </a:p>
          <a:p>
            <a:pPr marL="0" indent="0" algn="ctr">
              <a:buNone/>
            </a:pPr>
            <a:r>
              <a:rPr lang="it-IT" altLang="it-IT" dirty="0" err="1"/>
              <a:t>Occhiogrosso</a:t>
            </a:r>
            <a:r>
              <a:rPr lang="it-IT" altLang="it-IT" dirty="0"/>
              <a:t> Chiara</a:t>
            </a:r>
          </a:p>
          <a:p>
            <a:pPr marL="0" indent="0" algn="ctr">
              <a:buNone/>
            </a:pPr>
            <a:r>
              <a:rPr lang="it-IT" altLang="it-IT" dirty="0"/>
              <a:t>Danisi Maddalena</a:t>
            </a:r>
          </a:p>
          <a:p>
            <a:pPr marL="0" indent="0" algn="ctr">
              <a:buNone/>
            </a:pPr>
            <a:r>
              <a:rPr lang="it-IT" altLang="it-IT" dirty="0"/>
              <a:t>Rossiello Michaela</a:t>
            </a:r>
          </a:p>
          <a:p>
            <a:pPr marL="0" indent="0">
              <a:buNone/>
            </a:pPr>
            <a:endParaRPr lang="it-IT" altLang="it-IT" dirty="0"/>
          </a:p>
        </p:txBody>
      </p:sp>
      <p:sp>
        <p:nvSpPr>
          <p:cNvPr id="5" name="Pulsante di azione: Inizio 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52D5F2A-F692-4721-BCFF-7C028416C890}"/>
              </a:ext>
            </a:extLst>
          </p:cNvPr>
          <p:cNvSpPr/>
          <p:nvPr/>
        </p:nvSpPr>
        <p:spPr>
          <a:xfrm>
            <a:off x="11468250" y="6491392"/>
            <a:ext cx="566183" cy="261382"/>
          </a:xfrm>
          <a:prstGeom prst="actionButtonBeginning">
            <a:avLst/>
          </a:prstGeom>
          <a:solidFill>
            <a:srgbClr val="DAE3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5107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Vetro opac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wrap="square" numCol="1" rtlCol="0">
        <a:spAutoFit/>
      </a:bodyPr>
      <a:lstStyle>
        <a:defPPr>
          <a:defRPr sz="3200" dirty="0">
            <a:solidFill>
              <a:schemeClr val="bg1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Vetro opac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1865</Words>
  <Application>Microsoft Office PowerPoint</Application>
  <PresentationFormat>Widescreen</PresentationFormat>
  <Paragraphs>412</Paragraphs>
  <Slides>9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     COORDINATORI DI DIPARTIMENTI DISCIPLINARI    Discipline letterarie e latino:    prof. ssa GRANIERI C.     Matematica, Fisica ed Informatica:         prof. ssa  AZZONE  A.   Storia e Filosofia:  prof. ssa  MIRRA M.                          Lingue straniere:  prof.ssa   LAUDATO M.     Scienze naturali, Chimica e Geografia: prof.ssa MANCINI C.  Diritto:    prof.ssa RUGGIERO A.    Disegno e Storia dell’arte:  prof.ssa CIAVARELLA M.   Scienze Motorie:  prof.ssa IRIDE M.    Scienze Umane:                       prof.ssa DEMETRIO A    Religione Cattolica:                        prof. MAGISTRALE A.   Sostegno:   prof. PAVIA M.       </vt:lpstr>
      <vt:lpstr>Presentazione standard di PowerPoint</vt:lpstr>
      <vt:lpstr>Presentazione standard di PowerPoint</vt:lpstr>
      <vt:lpstr>Presentazione standard di PowerPoint</vt:lpstr>
      <vt:lpstr>COLLABORATORI SCOLASTICI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Carmela Minenna</dc:creator>
  <cp:lastModifiedBy>Carmela Minenna</cp:lastModifiedBy>
  <cp:revision>282</cp:revision>
  <cp:lastPrinted>2022-01-21T11:20:50Z</cp:lastPrinted>
  <dcterms:created xsi:type="dcterms:W3CDTF">2018-10-01T14:59:33Z</dcterms:created>
  <dcterms:modified xsi:type="dcterms:W3CDTF">2022-01-23T11:14:52Z</dcterms:modified>
</cp:coreProperties>
</file>