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  <p:sldId id="262" r:id="rId9"/>
    <p:sldId id="263" r:id="rId10"/>
  </p:sldIdLst>
  <p:sldSz cx="12192000" cy="6858000"/>
  <p:notesSz cx="6735763" cy="9866313"/>
  <p:defaultTextStyle>
    <a:defPPr>
      <a:defRPr lang="it-IT" alt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mela Minenna" initials="C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EEEEEE"/>
    <a:srgbClr val="DAE3F3"/>
    <a:srgbClr val="C7C7C7"/>
    <a:srgbClr val="F0F0F0"/>
    <a:srgbClr val="6666FF"/>
    <a:srgbClr val="FF3300"/>
    <a:srgbClr val="D549AD"/>
    <a:srgbClr val="F4B183"/>
    <a:srgbClr val="F5A2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71" autoAdjust="0"/>
    <p:restoredTop sz="93594" autoAdjust="0"/>
  </p:normalViewPr>
  <p:slideViewPr>
    <p:cSldViewPr snapToGrid="0">
      <p:cViewPr varScale="1">
        <p:scale>
          <a:sx n="72" d="100"/>
          <a:sy n="72" d="100"/>
        </p:scale>
        <p:origin x="80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48A2D9-8821-43EB-9518-75F3B9E915FA}" type="datetimeFigureOut">
              <a:rPr lang="it-IT" smtClean="0"/>
              <a:t>13/10/2022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BA0B74-77D9-47BB-A257-E4A8BFB8E7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14139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08731" cy="466891"/>
          </a:xfrm>
          <a:prstGeom prst="rect">
            <a:avLst/>
          </a:prstGeom>
        </p:spPr>
        <p:txBody>
          <a:bodyPr vert="horz" lIns="91418" tIns="45709" rIns="91418" bIns="45709" numCol="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2174" y="3"/>
            <a:ext cx="2908731" cy="466891"/>
          </a:xfrm>
          <a:prstGeom prst="rect">
            <a:avLst/>
          </a:prstGeom>
        </p:spPr>
        <p:txBody>
          <a:bodyPr vert="horz" lIns="91418" tIns="45709" rIns="91418" bIns="45709" numCol="1" rtlCol="0"/>
          <a:lstStyle>
            <a:lvl1pPr algn="r">
              <a:defRPr sz="1200"/>
            </a:lvl1pPr>
          </a:lstStyle>
          <a:p>
            <a:fld id="{95D3B7ED-61F7-0542-AE7B-9795C4EFD070}" type="datetimeFigureOut">
              <a:rPr lang="en-US" smtClean="0"/>
              <a:pPr/>
              <a:t>10/13/2022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475" y="700088"/>
            <a:ext cx="6223000" cy="3502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8" tIns="45709" rIns="91418" bIns="45709" numCol="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1248" y="4435466"/>
            <a:ext cx="5369964" cy="4202018"/>
          </a:xfrm>
          <a:prstGeom prst="rect">
            <a:avLst/>
          </a:prstGeom>
        </p:spPr>
        <p:txBody>
          <a:bodyPr vert="horz" lIns="91418" tIns="45709" rIns="91418" bIns="45709" numCol="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69310"/>
            <a:ext cx="2908731" cy="466891"/>
          </a:xfrm>
          <a:prstGeom prst="rect">
            <a:avLst/>
          </a:prstGeom>
        </p:spPr>
        <p:txBody>
          <a:bodyPr vert="horz" lIns="91418" tIns="45709" rIns="91418" bIns="45709" numCol="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2174" y="8869310"/>
            <a:ext cx="2908731" cy="466891"/>
          </a:xfrm>
          <a:prstGeom prst="rect">
            <a:avLst/>
          </a:prstGeom>
        </p:spPr>
        <p:txBody>
          <a:bodyPr vert="horz" lIns="91418" tIns="45709" rIns="91418" bIns="45709" numCol="1" rtlCol="0" anchor="b"/>
          <a:lstStyle>
            <a:lvl1pPr algn="r">
              <a:defRPr sz="1200"/>
            </a:lvl1pPr>
          </a:lstStyle>
          <a:p>
            <a:fld id="{9C5789CE-836E-B042-843F-5605E41F5001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931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2888" y="700088"/>
            <a:ext cx="6224587" cy="35020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9C5789CE-836E-B042-843F-5605E41F500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283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2888" y="700088"/>
            <a:ext cx="6224587" cy="35020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9C5789CE-836E-B042-843F-5605E41F500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1287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5789CE-836E-B042-843F-5605E41F500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9587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5789CE-836E-B042-843F-5605E41F500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6333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5789CE-836E-B042-843F-5605E41F5001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856B7B-C2DA-446A-A49C-0D8EA9F9DB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numCol="1" anchor="b"/>
          <a:lstStyle>
            <a:lvl1pPr algn="ctr">
              <a:defRPr sz="6000"/>
            </a:lvl1pPr>
          </a:lstStyle>
          <a:p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825CEAE-8D33-4419-BF0E-A8E5660086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numCol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alt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D6496A0-75E7-42EE-A7A4-AB7A067DB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117DF053-18EF-4D29-B3BF-6547F2DE9937}" type="datetimeFigureOut">
              <a:rPr lang="it-IT" altLang="it-IT" smtClean="0"/>
              <a:pPr/>
              <a:t>13/10/2022</a:t>
            </a:fld>
            <a:endParaRPr lang="it-IT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0313015-AD90-4A0D-A385-C1E1A632F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it-IT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AB5DD34-B0DB-4EA5-91BF-988B13D22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CBCC40AF-D754-41A8-AECF-BF5712D66037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36498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475D1A-5F46-4BFF-82AD-DAC75E31C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6D18566-A9B8-43B9-852F-A06BB54F62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 numCol="1"/>
          <a:lstStyle/>
          <a:p>
            <a:pPr lvl="0"/>
            <a:r>
              <a:rPr lang="it-IT" altLang="it-IT"/>
              <a:t>Modifica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D8BDE8C-2532-4B47-AAA2-EAA9F8AEC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117DF053-18EF-4D29-B3BF-6547F2DE9937}" type="datetimeFigureOut">
              <a:rPr lang="it-IT" altLang="it-IT" smtClean="0"/>
              <a:pPr/>
              <a:t>13/10/2022</a:t>
            </a:fld>
            <a:endParaRPr lang="it-IT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7677C01-44B6-4C38-BBEE-0722898AC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it-IT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4DAEFEF-63DE-4452-BEB4-366B3848B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CBCC40AF-D754-41A8-AECF-BF5712D66037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47727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9EB367D-5AD4-4332-BF6F-5E56CF5072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numCol="1"/>
          <a:lstStyle/>
          <a:p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9E5AC86-FEA1-44B3-8748-11EA39F67B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 numCol="1"/>
          <a:lstStyle/>
          <a:p>
            <a:pPr lvl="0"/>
            <a:r>
              <a:rPr lang="it-IT" altLang="it-IT"/>
              <a:t>Modifica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1EC0ED7-6321-45BE-BAAD-913C80E3B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117DF053-18EF-4D29-B3BF-6547F2DE9937}" type="datetimeFigureOut">
              <a:rPr lang="it-IT" altLang="it-IT" smtClean="0"/>
              <a:pPr/>
              <a:t>13/10/2022</a:t>
            </a:fld>
            <a:endParaRPr lang="it-IT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FE4FB0E-972F-4F5A-A0EF-8F0E92B68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it-IT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65D5E8D-61F1-42B5-9F69-479F036F2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CBCC40AF-D754-41A8-AECF-BF5712D66037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45717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0BA324-E65F-4748-A4BF-3014CD6E9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107458-DD4E-42A5-9341-6648B03CBC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lvl="0"/>
            <a:r>
              <a:rPr lang="it-IT" altLang="it-IT"/>
              <a:t>Modifica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4BF9D84-33FD-4387-8CF6-3BB25665C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117DF053-18EF-4D29-B3BF-6547F2DE9937}" type="datetimeFigureOut">
              <a:rPr lang="it-IT" altLang="it-IT" smtClean="0"/>
              <a:pPr/>
              <a:t>13/10/2022</a:t>
            </a:fld>
            <a:endParaRPr lang="it-IT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D3A3972-98BD-42DF-8209-AD83247D4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it-IT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7F0EE2E-4CF6-4BEE-8C8D-F965A605D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CBCC40AF-D754-41A8-AECF-BF5712D66037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51679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DE412D-6602-4A98-845A-321907C46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numCol="1" anchor="b"/>
          <a:lstStyle>
            <a:lvl1pPr>
              <a:defRPr sz="6000"/>
            </a:lvl1pPr>
          </a:lstStyle>
          <a:p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F69135C-5C47-4315-A871-93D3E66E3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 numCol="1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alt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140934E-1780-4B1F-BC57-87BDF09D2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117DF053-18EF-4D29-B3BF-6547F2DE9937}" type="datetimeFigureOut">
              <a:rPr lang="it-IT" altLang="it-IT" smtClean="0"/>
              <a:pPr/>
              <a:t>13/10/2022</a:t>
            </a:fld>
            <a:endParaRPr lang="it-IT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96508BB-6A90-40B9-A876-5F874252F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it-IT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388EB51-0DBD-45C5-979B-7B83324EF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CBCC40AF-D754-41A8-AECF-BF5712D66037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05078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D99696-5B36-4D9E-98E2-D79FDC96A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49C6E2B-B542-4F79-A7AA-3D4B1D3D85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numCol="1"/>
          <a:lstStyle/>
          <a:p>
            <a:pPr lvl="0"/>
            <a:r>
              <a:rPr lang="it-IT" altLang="it-IT"/>
              <a:t>Modifica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2E34659-3872-492E-B36C-BEDC9E82E6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numCol="1"/>
          <a:lstStyle/>
          <a:p>
            <a:pPr lvl="0"/>
            <a:r>
              <a:rPr lang="it-IT" altLang="it-IT"/>
              <a:t>Modifica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7023C06-8282-49A2-B45D-8B55BA663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117DF053-18EF-4D29-B3BF-6547F2DE9937}" type="datetimeFigureOut">
              <a:rPr lang="it-IT" altLang="it-IT" smtClean="0"/>
              <a:pPr/>
              <a:t>13/10/2022</a:t>
            </a:fld>
            <a:endParaRPr lang="it-IT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A96DCA3-6D01-4871-A66B-0DF05C3C9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it-IT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1A43049-2527-4443-B21D-EA0BE62F6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CBCC40AF-D754-41A8-AECF-BF5712D66037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48287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BF5D31-C7B4-4FAC-B800-89C3331B3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numCol="1"/>
          <a:lstStyle/>
          <a:p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8681BD7-1F75-4820-B006-839C9E75D8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alt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45D56FE-52DE-4C61-99AF-165EBD654B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 numCol="1"/>
          <a:lstStyle/>
          <a:p>
            <a:pPr lvl="0"/>
            <a:r>
              <a:rPr lang="it-IT" altLang="it-IT"/>
              <a:t>Modifica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2DA09BD-87A7-478B-8524-378CA7149D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alt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15488D5-FE2A-4C0B-A1B6-ABE0EBEE04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numCol="1"/>
          <a:lstStyle/>
          <a:p>
            <a:pPr lvl="0"/>
            <a:r>
              <a:rPr lang="it-IT" altLang="it-IT"/>
              <a:t>Modifica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9457B64-E9FA-474C-BF85-6B214A900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117DF053-18EF-4D29-B3BF-6547F2DE9937}" type="datetimeFigureOut">
              <a:rPr lang="it-IT" altLang="it-IT" smtClean="0"/>
              <a:pPr/>
              <a:t>13/10/2022</a:t>
            </a:fld>
            <a:endParaRPr lang="it-IT" alt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78FDE67-F4BC-426E-9525-EB220D46A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it-IT" alt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72F3745-16DF-4448-B6D0-03F42E3AA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CBCC40AF-D754-41A8-AECF-BF5712D66037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08829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E0E007-0ACA-4CA3-BF50-FC0008365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B197CC2-AE50-4F96-BD35-D367ED930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117DF053-18EF-4D29-B3BF-6547F2DE9937}" type="datetimeFigureOut">
              <a:rPr lang="it-IT" altLang="it-IT" smtClean="0"/>
              <a:pPr/>
              <a:t>13/10/2022</a:t>
            </a:fld>
            <a:endParaRPr lang="it-IT" alt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691421D-7F97-4467-9529-1807E21AF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it-IT" alt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0F73912-D797-4F1C-90AB-BD7B79E9D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CBCC40AF-D754-41A8-AECF-BF5712D66037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02425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4614123-8A78-47A4-8635-4952E2DDA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117DF053-18EF-4D29-B3BF-6547F2DE9937}" type="datetimeFigureOut">
              <a:rPr lang="it-IT" altLang="it-IT" smtClean="0"/>
              <a:pPr/>
              <a:t>13/10/2022</a:t>
            </a:fld>
            <a:endParaRPr lang="it-IT" alt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04B1A73-55BA-4A34-B18A-EFBC969D4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it-IT" alt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F915C8-9067-4B91-BFAA-8066F5CBB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CBCC40AF-D754-41A8-AECF-BF5712D66037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87955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393BD3-C5AF-41C8-9B7F-CA387C696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numCol="1" anchor="b"/>
          <a:lstStyle>
            <a:lvl1pPr>
              <a:defRPr sz="3200"/>
            </a:lvl1pPr>
          </a:lstStyle>
          <a:p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E2922ED-4414-4A60-9F71-0EEC56644E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numCol="1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altLang="it-IT"/>
              <a:t>Modifica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2106355-3F77-415C-BC54-77321370EE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numCol="1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alt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E4F088E-9162-4B62-8CEF-D39BB3FA9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117DF053-18EF-4D29-B3BF-6547F2DE9937}" type="datetimeFigureOut">
              <a:rPr lang="it-IT" altLang="it-IT" smtClean="0"/>
              <a:pPr/>
              <a:t>13/10/2022</a:t>
            </a:fld>
            <a:endParaRPr lang="it-IT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F7704CB-64FB-4678-8A50-75F97F83F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it-IT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BBC49A2-C05C-45C0-AB87-4EF556C45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CBCC40AF-D754-41A8-AECF-BF5712D66037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6579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8EA99B-A76A-42C8-8665-717EE03E1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numCol="1" anchor="b"/>
          <a:lstStyle>
            <a:lvl1pPr>
              <a:defRPr sz="3200"/>
            </a:lvl1pPr>
          </a:lstStyle>
          <a:p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37C096E-FD5C-47CC-9945-816C876282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numCol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alt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2BC0F13-F056-4090-97AF-23BFD93B3E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numCol="1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alt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1552821-93EC-4F67-B61E-21608D110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117DF053-18EF-4D29-B3BF-6547F2DE9937}" type="datetimeFigureOut">
              <a:rPr lang="it-IT" altLang="it-IT" smtClean="0"/>
              <a:pPr/>
              <a:t>13/10/2022</a:t>
            </a:fld>
            <a:endParaRPr lang="it-IT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51794F3-D0E3-4435-91E0-431FFAAF0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it-IT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65AB0FD-83AF-43B0-AC51-DCCEB18C0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CBCC40AF-D754-41A8-AECF-BF5712D66037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07211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9AD9947-3939-4737-9042-FF11D2DD4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/>
          </a:bodyPr>
          <a:lstStyle/>
          <a:p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4D13C04-F266-45D1-9D49-0F65F63007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lvl="0"/>
            <a:r>
              <a:rPr lang="it-IT" altLang="it-IT"/>
              <a:t>Modifica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BD05D40-F27F-43C3-BD6B-D3A2F38117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DF053-18EF-4D29-B3BF-6547F2DE9937}" type="datetimeFigureOut">
              <a:rPr lang="it-IT" altLang="it-IT" smtClean="0"/>
              <a:pPr/>
              <a:t>13/10/2022</a:t>
            </a:fld>
            <a:endParaRPr lang="it-IT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EFDF0B4-169B-4554-A327-C7ACC600A9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47CA5A6-B7F4-47B2-8717-06348E40E4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C40AF-D754-41A8-AECF-BF5712D66037}" type="slidenum">
              <a:rPr lang="it-IT" altLang="it-IT" smtClean="0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80733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 alt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" Target="slide2.xml"/><Relationship Id="rId7" Type="http://schemas.openxmlformats.org/officeDocument/2006/relationships/image" Target="../media/image1.png"/><Relationship Id="rId2" Type="http://schemas.openxmlformats.org/officeDocument/2006/relationships/slide" Target="slide9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5.xml"/><Relationship Id="rId4" Type="http://schemas.openxmlformats.org/officeDocument/2006/relationships/slide" Target="slid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ttangolo con angoli arrotondati 78">
            <a:extLst>
              <a:ext uri="{FF2B5EF4-FFF2-40B4-BE49-F238E27FC236}">
                <a16:creationId xmlns:a16="http://schemas.microsoft.com/office/drawing/2014/main" id="{6F5CDA72-4D64-459B-861B-982B24BF40A4}"/>
              </a:ext>
            </a:extLst>
          </p:cNvPr>
          <p:cNvSpPr/>
          <p:nvPr/>
        </p:nvSpPr>
        <p:spPr>
          <a:xfrm>
            <a:off x="4518032" y="3359990"/>
            <a:ext cx="1853740" cy="746404"/>
          </a:xfrm>
          <a:prstGeom prst="roundRect">
            <a:avLst/>
          </a:prstGeom>
          <a:solidFill>
            <a:srgbClr val="5B9BD5">
              <a:lumMod val="60000"/>
              <a:lumOff val="40000"/>
            </a:srgbClr>
          </a:solidFill>
          <a:ln w="19050" cap="flat" cmpd="sng" algn="ctr">
            <a:solidFill>
              <a:srgbClr val="4472C4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Rettangolo con angoli arrotondati 75">
            <a:extLst>
              <a:ext uri="{FF2B5EF4-FFF2-40B4-BE49-F238E27FC236}">
                <a16:creationId xmlns:a16="http://schemas.microsoft.com/office/drawing/2014/main" id="{C5B71343-C8CB-4334-9DF6-EE47C65E438E}"/>
              </a:ext>
            </a:extLst>
          </p:cNvPr>
          <p:cNvSpPr/>
          <p:nvPr/>
        </p:nvSpPr>
        <p:spPr>
          <a:xfrm>
            <a:off x="991491" y="3373308"/>
            <a:ext cx="1345309" cy="676275"/>
          </a:xfrm>
          <a:prstGeom prst="roundRect">
            <a:avLst/>
          </a:prstGeom>
          <a:solidFill>
            <a:srgbClr val="5B9BD5">
              <a:lumMod val="60000"/>
              <a:lumOff val="40000"/>
            </a:srgbClr>
          </a:solidFill>
          <a:ln w="19050" cap="flat" cmpd="sng" algn="ctr">
            <a:solidFill>
              <a:srgbClr val="4472C4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9CB0F3E4-6B88-42D4-8833-F1016A90EF66}"/>
              </a:ext>
            </a:extLst>
          </p:cNvPr>
          <p:cNvSpPr txBox="1"/>
          <p:nvPr/>
        </p:nvSpPr>
        <p:spPr>
          <a:xfrm rot="19877606">
            <a:off x="-616352" y="3027869"/>
            <a:ext cx="13497386" cy="584775"/>
          </a:xfrm>
          <a:prstGeom prst="rect">
            <a:avLst/>
          </a:prstGeom>
          <a:noFill/>
          <a:ln>
            <a:noFill/>
          </a:ln>
        </p:spPr>
        <p:txBody>
          <a:bodyPr wrap="square" numCol="1" rtlCol="0">
            <a:spAutoFit/>
          </a:bodyPr>
          <a:lstStyle/>
          <a:p>
            <a:r>
              <a:rPr lang="it-IT" altLang="it-IT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ORGANIGRAMMA POLO  </a:t>
            </a:r>
            <a:r>
              <a:rPr lang="it-IT" altLang="it-IT" sz="32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POLO</a:t>
            </a:r>
            <a:r>
              <a:rPr lang="it-IT" altLang="it-IT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 LICEALE «E. AMALDI»    BITETT        A.S. 2022/23</a:t>
            </a:r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D566D5F2-A5F9-4AEE-ADF8-956D9FB65F9A}"/>
              </a:ext>
            </a:extLst>
          </p:cNvPr>
          <p:cNvSpPr/>
          <p:nvPr/>
        </p:nvSpPr>
        <p:spPr>
          <a:xfrm>
            <a:off x="5674643" y="1211950"/>
            <a:ext cx="2876550" cy="1362075"/>
          </a:xfrm>
          <a:prstGeom prst="ellipse">
            <a:avLst/>
          </a:prstGeom>
          <a:solidFill>
            <a:srgbClr val="FFC000">
              <a:alpha val="50000"/>
            </a:srgbClr>
          </a:solidFill>
          <a:ln w="28575">
            <a:solidFill>
              <a:srgbClr val="ED7D31">
                <a:lumMod val="60000"/>
                <a:lumOff val="40000"/>
              </a:srgb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0000" endA="300" endPos="55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 prst="convex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asella di testo 3">
            <a:extLst>
              <a:ext uri="{FF2B5EF4-FFF2-40B4-BE49-F238E27FC236}">
                <a16:creationId xmlns:a16="http://schemas.microsoft.com/office/drawing/2014/main" id="{150235A9-305A-4E20-BE35-103800180B67}"/>
              </a:ext>
            </a:extLst>
          </p:cNvPr>
          <p:cNvSpPr txBox="1"/>
          <p:nvPr/>
        </p:nvSpPr>
        <p:spPr>
          <a:xfrm>
            <a:off x="6008801" y="1466306"/>
            <a:ext cx="2181225" cy="92392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altLang="it-IT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DIRIGENTE SCOLASTICO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altLang="it-IT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Dott.ssa Carmela Rossiello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46B291A4-7A67-4AE2-B103-E36A98A4AC11}"/>
              </a:ext>
            </a:extLst>
          </p:cNvPr>
          <p:cNvSpPr/>
          <p:nvPr/>
        </p:nvSpPr>
        <p:spPr>
          <a:xfrm>
            <a:off x="4401804" y="412803"/>
            <a:ext cx="1438279" cy="3429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it-IT" altLang="it-IT" sz="1100" b="1" dirty="0">
                <a:solidFill>
                  <a:schemeClr val="tx1"/>
                </a:solidFill>
              </a:rPr>
              <a:t>GIUNTA ESECUTIVA</a:t>
            </a:r>
          </a:p>
        </p:txBody>
      </p: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FF21A940-DB23-48A8-88F0-46CCD6EA7FD8}"/>
              </a:ext>
            </a:extLst>
          </p:cNvPr>
          <p:cNvSpPr/>
          <p:nvPr/>
        </p:nvSpPr>
        <p:spPr>
          <a:xfrm>
            <a:off x="6827091" y="314511"/>
            <a:ext cx="1656974" cy="54292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it-IT" altLang="it-IT"/>
          </a:p>
        </p:txBody>
      </p:sp>
      <p:sp>
        <p:nvSpPr>
          <p:cNvPr id="13" name="Casella di testo 37">
            <a:extLst>
              <a:ext uri="{FF2B5EF4-FFF2-40B4-BE49-F238E27FC236}">
                <a16:creationId xmlns:a16="http://schemas.microsoft.com/office/drawing/2014/main" id="{426F55DD-336C-46DC-A5C6-689824F7A95F}"/>
              </a:ext>
            </a:extLst>
          </p:cNvPr>
          <p:cNvSpPr txBox="1"/>
          <p:nvPr/>
        </p:nvSpPr>
        <p:spPr>
          <a:xfrm>
            <a:off x="6874272" y="379567"/>
            <a:ext cx="1594633" cy="480588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CONSIGLIO DI ISTITUTO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9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Presidente: sig. Fazio D.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F3B0D513-EA44-41C0-A7A5-BAEBEA78E21A}"/>
              </a:ext>
            </a:extLst>
          </p:cNvPr>
          <p:cNvCxnSpPr>
            <a:cxnSpLocks/>
          </p:cNvCxnSpPr>
          <p:nvPr/>
        </p:nvCxnSpPr>
        <p:spPr>
          <a:xfrm flipV="1">
            <a:off x="8415285" y="1089630"/>
            <a:ext cx="919463" cy="519342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B5931546-509D-4DDF-BBE7-15B3B600B538}"/>
              </a:ext>
            </a:extLst>
          </p:cNvPr>
          <p:cNvCxnSpPr>
            <a:cxnSpLocks/>
          </p:cNvCxnSpPr>
          <p:nvPr/>
        </p:nvCxnSpPr>
        <p:spPr>
          <a:xfrm>
            <a:off x="5120943" y="1056180"/>
            <a:ext cx="2429821" cy="15851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E427A732-7AFB-469F-8450-48361F77D18C}"/>
              </a:ext>
            </a:extLst>
          </p:cNvPr>
          <p:cNvCxnSpPr>
            <a:cxnSpLocks/>
          </p:cNvCxnSpPr>
          <p:nvPr/>
        </p:nvCxnSpPr>
        <p:spPr>
          <a:xfrm>
            <a:off x="7535766" y="852000"/>
            <a:ext cx="3335" cy="200104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8CE8A47A-02AA-4CDB-A0AF-685C95FC8AE3}"/>
              </a:ext>
            </a:extLst>
          </p:cNvPr>
          <p:cNvSpPr/>
          <p:nvPr/>
        </p:nvSpPr>
        <p:spPr>
          <a:xfrm>
            <a:off x="9354080" y="605564"/>
            <a:ext cx="1799984" cy="675566"/>
          </a:xfrm>
          <a:prstGeom prst="roundRect">
            <a:avLst/>
          </a:prstGeom>
          <a:solidFill>
            <a:srgbClr val="ED7D31">
              <a:lumMod val="40000"/>
              <a:lumOff val="60000"/>
            </a:srgbClr>
          </a:solidFill>
          <a:ln w="19050" cap="flat" cmpd="sng" algn="ctr">
            <a:solidFill>
              <a:srgbClr val="4472C4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Casella di testo 24">
            <a:extLst>
              <a:ext uri="{FF2B5EF4-FFF2-40B4-BE49-F238E27FC236}">
                <a16:creationId xmlns:a16="http://schemas.microsoft.com/office/drawing/2014/main" id="{5530ACB4-1CCB-4173-B750-747059E0CC3B}"/>
              </a:ext>
            </a:extLst>
          </p:cNvPr>
          <p:cNvSpPr txBox="1"/>
          <p:nvPr/>
        </p:nvSpPr>
        <p:spPr>
          <a:xfrm>
            <a:off x="9405679" y="649402"/>
            <a:ext cx="1724025" cy="6286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COLLABORATORI DEL D.S.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Prof. </a:t>
            </a:r>
            <a:r>
              <a:rPr lang="it-IT" altLang="it-IT" sz="11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Scardigno </a:t>
            </a:r>
            <a:r>
              <a:rPr lang="it-IT" altLang="it-IT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V.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Prof.ssa Minenna C.</a:t>
            </a:r>
          </a:p>
          <a:p>
            <a:pPr algn="ctr"/>
            <a:endParaRPr lang="it-IT" altLang="it-IT" sz="11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F82B986A-4390-416C-AED9-048A64B5CE2D}"/>
              </a:ext>
            </a:extLst>
          </p:cNvPr>
          <p:cNvCxnSpPr/>
          <p:nvPr/>
        </p:nvCxnSpPr>
        <p:spPr>
          <a:xfrm>
            <a:off x="5868145" y="656922"/>
            <a:ext cx="981075" cy="0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headEnd type="triangle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cxnSp>
        <p:nvCxnSpPr>
          <p:cNvPr id="23" name="Connettore 2 22">
            <a:extLst>
              <a:ext uri="{FF2B5EF4-FFF2-40B4-BE49-F238E27FC236}">
                <a16:creationId xmlns:a16="http://schemas.microsoft.com/office/drawing/2014/main" id="{175B4455-0315-4943-88FD-0795D85D5920}"/>
              </a:ext>
            </a:extLst>
          </p:cNvPr>
          <p:cNvCxnSpPr>
            <a:cxnSpLocks/>
            <a:endCxn id="25" idx="1"/>
          </p:cNvCxnSpPr>
          <p:nvPr/>
        </p:nvCxnSpPr>
        <p:spPr>
          <a:xfrm flipV="1">
            <a:off x="8580521" y="1824482"/>
            <a:ext cx="543162" cy="58980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25" name="Rettangolo con angoli arrotondati 24">
            <a:extLst>
              <a:ext uri="{FF2B5EF4-FFF2-40B4-BE49-F238E27FC236}">
                <a16:creationId xmlns:a16="http://schemas.microsoft.com/office/drawing/2014/main" id="{A0B92810-5876-4C92-B642-46B749E4445F}"/>
              </a:ext>
            </a:extLst>
          </p:cNvPr>
          <p:cNvSpPr/>
          <p:nvPr/>
        </p:nvSpPr>
        <p:spPr>
          <a:xfrm>
            <a:off x="9123683" y="1420595"/>
            <a:ext cx="2189749" cy="807773"/>
          </a:xfrm>
          <a:prstGeom prst="roundRect">
            <a:avLst/>
          </a:prstGeom>
          <a:solidFill>
            <a:srgbClr val="EA5B34"/>
          </a:solidFill>
          <a:ln w="19050" cap="flat" cmpd="sng" algn="ctr">
            <a:solidFill>
              <a:srgbClr val="ED7D31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ChevronInverted">
              <a:avLst/>
            </a:prstTxWarp>
            <a:noAutofit/>
          </a:bodyPr>
          <a:lstStyle/>
          <a:p>
            <a:pPr marL="0" marR="0" lvl="0" indent="0" algn="ctr" defTabSz="914400" eaLnBrk="1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Funzioni Strumentali</a:t>
            </a:r>
            <a:endParaRPr kumimoji="0" lang="it-IT" altLang="it-IT" sz="1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6" name="Connettore diritto 25">
            <a:extLst>
              <a:ext uri="{FF2B5EF4-FFF2-40B4-BE49-F238E27FC236}">
                <a16:creationId xmlns:a16="http://schemas.microsoft.com/office/drawing/2014/main" id="{FEF9EC69-ED22-42BF-AD55-496636D9AC84}"/>
              </a:ext>
            </a:extLst>
          </p:cNvPr>
          <p:cNvCxnSpPr/>
          <p:nvPr/>
        </p:nvCxnSpPr>
        <p:spPr>
          <a:xfrm>
            <a:off x="9334748" y="2207210"/>
            <a:ext cx="104775" cy="392430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cxnSp>
        <p:nvCxnSpPr>
          <p:cNvPr id="27" name="Connettore diritto 26">
            <a:extLst>
              <a:ext uri="{FF2B5EF4-FFF2-40B4-BE49-F238E27FC236}">
                <a16:creationId xmlns:a16="http://schemas.microsoft.com/office/drawing/2014/main" id="{F1300720-BB42-4B44-A85A-168F5B71162E}"/>
              </a:ext>
            </a:extLst>
          </p:cNvPr>
          <p:cNvCxnSpPr>
            <a:cxnSpLocks/>
          </p:cNvCxnSpPr>
          <p:nvPr/>
        </p:nvCxnSpPr>
        <p:spPr>
          <a:xfrm>
            <a:off x="9334748" y="2574025"/>
            <a:ext cx="403811" cy="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28" name="Rettangolo con angoli arrotondati 27">
            <a:extLst>
              <a:ext uri="{FF2B5EF4-FFF2-40B4-BE49-F238E27FC236}">
                <a16:creationId xmlns:a16="http://schemas.microsoft.com/office/drawing/2014/main" id="{A2D611B6-0D7A-4AE0-A145-37186CBE0235}"/>
              </a:ext>
            </a:extLst>
          </p:cNvPr>
          <p:cNvSpPr/>
          <p:nvPr/>
        </p:nvSpPr>
        <p:spPr>
          <a:xfrm>
            <a:off x="9638962" y="2390231"/>
            <a:ext cx="1504950" cy="552450"/>
          </a:xfrm>
          <a:prstGeom prst="roundRect">
            <a:avLst/>
          </a:prstGeom>
          <a:solidFill>
            <a:srgbClr val="ED7D31"/>
          </a:solidFill>
          <a:ln w="19050" cap="flat" cmpd="sng" algn="ctr">
            <a:solidFill>
              <a:srgbClr val="ED7D31">
                <a:shade val="50000"/>
              </a:srgbClr>
            </a:solidFill>
            <a:prstDash val="solid"/>
          </a:ln>
          <a:effectLst/>
          <a:scene3d>
            <a:camera prst="isometricOffAxis2Left"/>
            <a:lightRig rig="threePt" dir="t"/>
          </a:scene3d>
          <a:sp3d>
            <a:bevelT w="114300" prst="hardEdge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Area 1: Gestione PTOF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0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Prof.ssa </a:t>
            </a:r>
            <a:r>
              <a:rPr lang="it-IT" altLang="it-IT" sz="1000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Imbasciani</a:t>
            </a:r>
            <a:r>
              <a:rPr lang="it-IT" altLang="it-IT" sz="10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A.</a:t>
            </a:r>
            <a:endParaRPr lang="it-IT" altLang="it-IT" sz="11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1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altLang="it-IT" sz="105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0" name="Connettore 2 29">
            <a:extLst>
              <a:ext uri="{FF2B5EF4-FFF2-40B4-BE49-F238E27FC236}">
                <a16:creationId xmlns:a16="http://schemas.microsoft.com/office/drawing/2014/main" id="{4421F6D4-B446-4C02-8E5E-59E0BF679F39}"/>
              </a:ext>
            </a:extLst>
          </p:cNvPr>
          <p:cNvCxnSpPr>
            <a:cxnSpLocks/>
          </p:cNvCxnSpPr>
          <p:nvPr/>
        </p:nvCxnSpPr>
        <p:spPr>
          <a:xfrm>
            <a:off x="5950857" y="1088571"/>
            <a:ext cx="13850" cy="334704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cxnSp>
        <p:nvCxnSpPr>
          <p:cNvPr id="33" name="Connettore diritto 32">
            <a:extLst>
              <a:ext uri="{FF2B5EF4-FFF2-40B4-BE49-F238E27FC236}">
                <a16:creationId xmlns:a16="http://schemas.microsoft.com/office/drawing/2014/main" id="{610AD0A4-9C2F-46D5-9B9C-3CAC878344EA}"/>
              </a:ext>
            </a:extLst>
          </p:cNvPr>
          <p:cNvCxnSpPr>
            <a:cxnSpLocks/>
          </p:cNvCxnSpPr>
          <p:nvPr/>
        </p:nvCxnSpPr>
        <p:spPr>
          <a:xfrm>
            <a:off x="9361067" y="3596234"/>
            <a:ext cx="459208" cy="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35" name="Rettangolo con angoli arrotondati 34">
            <a:extLst>
              <a:ext uri="{FF2B5EF4-FFF2-40B4-BE49-F238E27FC236}">
                <a16:creationId xmlns:a16="http://schemas.microsoft.com/office/drawing/2014/main" id="{EE10AD87-223B-46CA-A504-EC2CA8C8A4F6}"/>
              </a:ext>
            </a:extLst>
          </p:cNvPr>
          <p:cNvSpPr/>
          <p:nvPr/>
        </p:nvSpPr>
        <p:spPr>
          <a:xfrm>
            <a:off x="9738559" y="3144385"/>
            <a:ext cx="1524000" cy="800100"/>
          </a:xfrm>
          <a:prstGeom prst="roundRect">
            <a:avLst/>
          </a:prstGeom>
          <a:solidFill>
            <a:srgbClr val="ED7D31"/>
          </a:solidFill>
          <a:ln w="19050" cap="flat" cmpd="sng" algn="ctr">
            <a:solidFill>
              <a:srgbClr val="ED7D31">
                <a:shade val="50000"/>
              </a:srgbClr>
            </a:solidFill>
            <a:prstDash val="solid"/>
          </a:ln>
          <a:effectLst/>
          <a:scene3d>
            <a:camera prst="isometricOffAxis1Right"/>
            <a:lightRig rig="threePt" dir="t"/>
          </a:scene3d>
          <a:sp3d>
            <a:bevelT prst="slope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Area 2: Sostegno al lavoro dei docenti , supporto alla didattica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1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Prof.ssa Demetrio A.</a:t>
            </a:r>
          </a:p>
        </p:txBody>
      </p:sp>
      <p:cxnSp>
        <p:nvCxnSpPr>
          <p:cNvPr id="36" name="Connettore diritto 35">
            <a:extLst>
              <a:ext uri="{FF2B5EF4-FFF2-40B4-BE49-F238E27FC236}">
                <a16:creationId xmlns:a16="http://schemas.microsoft.com/office/drawing/2014/main" id="{49F02736-9DEF-460B-BD7F-85EF3CC37BF6}"/>
              </a:ext>
            </a:extLst>
          </p:cNvPr>
          <p:cNvCxnSpPr/>
          <p:nvPr/>
        </p:nvCxnSpPr>
        <p:spPr>
          <a:xfrm>
            <a:off x="9387135" y="4429125"/>
            <a:ext cx="514350" cy="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37" name="Rettangolo con angoli arrotondati 36">
            <a:extLst>
              <a:ext uri="{FF2B5EF4-FFF2-40B4-BE49-F238E27FC236}">
                <a16:creationId xmlns:a16="http://schemas.microsoft.com/office/drawing/2014/main" id="{A2A81D5D-11A2-4734-A222-9B1C6CDF4D96}"/>
              </a:ext>
            </a:extLst>
          </p:cNvPr>
          <p:cNvSpPr/>
          <p:nvPr/>
        </p:nvSpPr>
        <p:spPr>
          <a:xfrm>
            <a:off x="9786184" y="4187984"/>
            <a:ext cx="1582878" cy="790575"/>
          </a:xfrm>
          <a:prstGeom prst="roundRect">
            <a:avLst/>
          </a:prstGeom>
          <a:solidFill>
            <a:srgbClr val="ED7D31"/>
          </a:solidFill>
          <a:ln w="19050" cap="flat" cmpd="sng" algn="ctr">
            <a:solidFill>
              <a:srgbClr val="ED7D31">
                <a:shade val="50000"/>
              </a:srgbClr>
            </a:solidFill>
            <a:prstDash val="solid"/>
          </a:ln>
          <a:effectLst/>
          <a:scene3d>
            <a:camera prst="isometricOffAxis2Left"/>
            <a:lightRig rig="threePt" dir="t"/>
          </a:scene3d>
          <a:sp3d>
            <a:bevelT w="114300" prst="hardEdge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Area 3: Sostegno di supporto e servizi per studenti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1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Prof.ssa Buglione A.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Rettangolo con angoli arrotondati 37">
            <a:extLst>
              <a:ext uri="{FF2B5EF4-FFF2-40B4-BE49-F238E27FC236}">
                <a16:creationId xmlns:a16="http://schemas.microsoft.com/office/drawing/2014/main" id="{B747EECF-4E7B-48D6-9DEA-0673B2E7647B}"/>
              </a:ext>
            </a:extLst>
          </p:cNvPr>
          <p:cNvSpPr/>
          <p:nvPr/>
        </p:nvSpPr>
        <p:spPr>
          <a:xfrm>
            <a:off x="9806987" y="5027905"/>
            <a:ext cx="1485900" cy="657225"/>
          </a:xfrm>
          <a:prstGeom prst="roundRect">
            <a:avLst/>
          </a:prstGeom>
          <a:solidFill>
            <a:srgbClr val="ED7D31"/>
          </a:solidFill>
          <a:ln w="19050" cap="flat" cmpd="sng" algn="ctr">
            <a:solidFill>
              <a:srgbClr val="ED7D31">
                <a:shade val="50000"/>
              </a:srgbClr>
            </a:solidFill>
            <a:prstDash val="solid"/>
          </a:ln>
          <a:effectLst/>
          <a:scene3d>
            <a:camera prst="isometricOffAxis1Right"/>
            <a:lightRig rig="threePt" dir="t"/>
          </a:scene3d>
          <a:sp3d>
            <a:bevelT w="114300" prst="hardEdge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Area 4: Inclusione e benessere a scuola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1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Prof.ssa Pavia M.</a:t>
            </a:r>
          </a:p>
        </p:txBody>
      </p:sp>
      <p:cxnSp>
        <p:nvCxnSpPr>
          <p:cNvPr id="39" name="Connettore diritto 38">
            <a:extLst>
              <a:ext uri="{FF2B5EF4-FFF2-40B4-BE49-F238E27FC236}">
                <a16:creationId xmlns:a16="http://schemas.microsoft.com/office/drawing/2014/main" id="{D057AE1B-98CE-4CEE-AFD5-9ED09EC4A899}"/>
              </a:ext>
            </a:extLst>
          </p:cNvPr>
          <p:cNvCxnSpPr/>
          <p:nvPr/>
        </p:nvCxnSpPr>
        <p:spPr>
          <a:xfrm flipV="1">
            <a:off x="9425235" y="5433060"/>
            <a:ext cx="438150" cy="0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cxnSp>
        <p:nvCxnSpPr>
          <p:cNvPr id="40" name="Connettore diritto 39">
            <a:extLst>
              <a:ext uri="{FF2B5EF4-FFF2-40B4-BE49-F238E27FC236}">
                <a16:creationId xmlns:a16="http://schemas.microsoft.com/office/drawing/2014/main" id="{6F05CB62-8843-4A80-AFF0-370DCE0EFD3C}"/>
              </a:ext>
            </a:extLst>
          </p:cNvPr>
          <p:cNvCxnSpPr/>
          <p:nvPr/>
        </p:nvCxnSpPr>
        <p:spPr>
          <a:xfrm>
            <a:off x="9451553" y="6109335"/>
            <a:ext cx="438150" cy="9525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41" name="Rettangolo con angoli arrotondati 40">
            <a:extLst>
              <a:ext uri="{FF2B5EF4-FFF2-40B4-BE49-F238E27FC236}">
                <a16:creationId xmlns:a16="http://schemas.microsoft.com/office/drawing/2014/main" id="{C44DE822-B759-49CE-8F99-9AA1A44426AF}"/>
              </a:ext>
            </a:extLst>
          </p:cNvPr>
          <p:cNvSpPr/>
          <p:nvPr/>
        </p:nvSpPr>
        <p:spPr>
          <a:xfrm>
            <a:off x="9820275" y="5838216"/>
            <a:ext cx="1514475" cy="981075"/>
          </a:xfrm>
          <a:prstGeom prst="roundRect">
            <a:avLst/>
          </a:prstGeom>
          <a:solidFill>
            <a:srgbClr val="ED7D31"/>
          </a:solidFill>
          <a:ln w="19050" cap="flat" cmpd="sng" algn="ctr">
            <a:solidFill>
              <a:srgbClr val="ED7D31">
                <a:shade val="50000"/>
              </a:srgbClr>
            </a:solidFill>
            <a:prstDash val="solid"/>
          </a:ln>
          <a:effectLst/>
          <a:scene3d>
            <a:camera prst="isometricOffAxis2Left"/>
            <a:lightRig rig="threePt" dir="t"/>
          </a:scene3d>
          <a:sp3d>
            <a:bevelT w="114300" prst="hardEdge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Area 5: Innovazione didattico-tecnologica e gestione dei servizi di comunicazione interna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1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Prof.ssa Bruno T.  </a:t>
            </a:r>
            <a:endParaRPr lang="it-IT" altLang="it-IT" sz="11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2" name="Connettore 2 41">
            <a:extLst>
              <a:ext uri="{FF2B5EF4-FFF2-40B4-BE49-F238E27FC236}">
                <a16:creationId xmlns:a16="http://schemas.microsoft.com/office/drawing/2014/main" id="{8CEC39C3-BB3D-46D6-B24A-668FA10910CE}"/>
              </a:ext>
            </a:extLst>
          </p:cNvPr>
          <p:cNvCxnSpPr>
            <a:cxnSpLocks/>
          </p:cNvCxnSpPr>
          <p:nvPr/>
        </p:nvCxnSpPr>
        <p:spPr>
          <a:xfrm flipH="1" flipV="1">
            <a:off x="2991311" y="498825"/>
            <a:ext cx="2865365" cy="898832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43" name="Rettangolo con angoli arrotondati 42">
            <a:extLst>
              <a:ext uri="{FF2B5EF4-FFF2-40B4-BE49-F238E27FC236}">
                <a16:creationId xmlns:a16="http://schemas.microsoft.com/office/drawing/2014/main" id="{549BCD2B-B408-4B52-8509-5615A9FA2629}"/>
              </a:ext>
            </a:extLst>
          </p:cNvPr>
          <p:cNvSpPr/>
          <p:nvPr/>
        </p:nvSpPr>
        <p:spPr>
          <a:xfrm>
            <a:off x="1566643" y="362527"/>
            <a:ext cx="1381125" cy="504825"/>
          </a:xfrm>
          <a:prstGeom prst="roundRect">
            <a:avLst/>
          </a:prstGeom>
          <a:solidFill>
            <a:srgbClr val="5B9BD5">
              <a:lumMod val="60000"/>
              <a:lumOff val="40000"/>
            </a:srgbClr>
          </a:solidFill>
          <a:ln w="19050" cap="flat" cmpd="sng" algn="ctr">
            <a:solidFill>
              <a:srgbClr val="4472C4">
                <a:shade val="50000"/>
              </a:srgbClr>
            </a:solidFill>
            <a:prstDash val="solid"/>
          </a:ln>
          <a:effectLst>
            <a:glow rad="63500">
              <a:srgbClr val="ED7D31">
                <a:satMod val="175000"/>
                <a:alpha val="40000"/>
              </a:srgbClr>
            </a:glo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Casella di testo 15">
            <a:extLst>
              <a:ext uri="{FF2B5EF4-FFF2-40B4-BE49-F238E27FC236}">
                <a16:creationId xmlns:a16="http://schemas.microsoft.com/office/drawing/2014/main" id="{8E30C890-0163-4B4E-B727-A66899B15C4C}"/>
              </a:ext>
            </a:extLst>
          </p:cNvPr>
          <p:cNvSpPr txBox="1"/>
          <p:nvPr/>
        </p:nvSpPr>
        <p:spPr>
          <a:xfrm>
            <a:off x="1543708" y="385945"/>
            <a:ext cx="1387689" cy="491616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1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kumimoji="0" lang="it-IT" altLang="it-IT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DIRETTORE S.G.A</a:t>
            </a:r>
            <a:r>
              <a:rPr kumimoji="0" lang="it-IT" altLang="it-IT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it-IT" altLang="it-IT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0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Dott.ssa Togo S.</a:t>
            </a:r>
            <a:endParaRPr kumimoji="0" lang="it-IT" altLang="it-IT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1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it-IT" altLang="it-IT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8" name="Connettore 2 47">
            <a:extLst>
              <a:ext uri="{FF2B5EF4-FFF2-40B4-BE49-F238E27FC236}">
                <a16:creationId xmlns:a16="http://schemas.microsoft.com/office/drawing/2014/main" id="{0BA18AFC-E53A-4F3F-98AD-5858BFAC59A9}"/>
              </a:ext>
            </a:extLst>
          </p:cNvPr>
          <p:cNvCxnSpPr/>
          <p:nvPr/>
        </p:nvCxnSpPr>
        <p:spPr>
          <a:xfrm>
            <a:off x="7195671" y="2582338"/>
            <a:ext cx="0" cy="428625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50" name="Rettangolo con angoli arrotondati 49">
            <a:extLst>
              <a:ext uri="{FF2B5EF4-FFF2-40B4-BE49-F238E27FC236}">
                <a16:creationId xmlns:a16="http://schemas.microsoft.com/office/drawing/2014/main" id="{EFDCB9C1-ACBB-480B-817D-1D0F862F94A2}"/>
              </a:ext>
            </a:extLst>
          </p:cNvPr>
          <p:cNvSpPr/>
          <p:nvPr/>
        </p:nvSpPr>
        <p:spPr>
          <a:xfrm>
            <a:off x="6310808" y="3002650"/>
            <a:ext cx="2009775" cy="352425"/>
          </a:xfrm>
          <a:prstGeom prst="roundRect">
            <a:avLst/>
          </a:prstGeom>
          <a:gradFill flip="none" rotWithShape="1">
            <a:gsLst>
              <a:gs pos="0">
                <a:srgbClr val="FF66FF">
                  <a:tint val="66000"/>
                  <a:satMod val="160000"/>
                </a:srgbClr>
              </a:gs>
              <a:gs pos="50000">
                <a:srgbClr val="FF66FF">
                  <a:tint val="44500"/>
                  <a:satMod val="160000"/>
                </a:srgbClr>
              </a:gs>
              <a:gs pos="100000">
                <a:srgbClr val="FF66FF">
                  <a:tint val="23500"/>
                  <a:satMod val="160000"/>
                </a:srgbClr>
              </a:gs>
            </a:gsLst>
            <a:lin ang="16200000" scaled="1"/>
            <a:tileRect/>
          </a:gradFill>
          <a:ln w="19050" cap="flat" cmpd="sng" algn="ctr">
            <a:solidFill>
              <a:srgbClr val="4472C4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Casella di testo 26">
            <a:extLst>
              <a:ext uri="{FF2B5EF4-FFF2-40B4-BE49-F238E27FC236}">
                <a16:creationId xmlns:a16="http://schemas.microsoft.com/office/drawing/2014/main" id="{15C56948-38BA-41AC-B61B-55F2CD4F2C76}"/>
              </a:ext>
            </a:extLst>
          </p:cNvPr>
          <p:cNvSpPr txBox="1"/>
          <p:nvPr/>
        </p:nvSpPr>
        <p:spPr>
          <a:xfrm>
            <a:off x="6528383" y="3031224"/>
            <a:ext cx="1609725" cy="295275"/>
          </a:xfrm>
          <a:prstGeom prst="rect">
            <a:avLst/>
          </a:prstGeom>
          <a:noFill/>
          <a:ln w="6350"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COLLEGIO DOCENTI</a:t>
            </a:r>
            <a:endParaRPr kumimoji="0" lang="it-IT" altLang="it-IT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2" name="Connettore 2 51">
            <a:extLst>
              <a:ext uri="{FF2B5EF4-FFF2-40B4-BE49-F238E27FC236}">
                <a16:creationId xmlns:a16="http://schemas.microsoft.com/office/drawing/2014/main" id="{2EDAF85B-02D7-434B-A794-185638162507}"/>
              </a:ext>
            </a:extLst>
          </p:cNvPr>
          <p:cNvCxnSpPr/>
          <p:nvPr/>
        </p:nvCxnSpPr>
        <p:spPr>
          <a:xfrm flipV="1">
            <a:off x="8331647" y="2002972"/>
            <a:ext cx="754295" cy="1158732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>
            <a:bevelT prst="convex"/>
          </a:sp3d>
        </p:spPr>
      </p:cxnSp>
      <p:cxnSp>
        <p:nvCxnSpPr>
          <p:cNvPr id="53" name="Connettore 2 52">
            <a:extLst>
              <a:ext uri="{FF2B5EF4-FFF2-40B4-BE49-F238E27FC236}">
                <a16:creationId xmlns:a16="http://schemas.microsoft.com/office/drawing/2014/main" id="{5C2D0C71-59B5-4623-AD9F-30E98C97452F}"/>
              </a:ext>
            </a:extLst>
          </p:cNvPr>
          <p:cNvCxnSpPr>
            <a:cxnSpLocks/>
          </p:cNvCxnSpPr>
          <p:nvPr/>
        </p:nvCxnSpPr>
        <p:spPr>
          <a:xfrm>
            <a:off x="6794419" y="3365355"/>
            <a:ext cx="15814" cy="804005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cxnSp>
        <p:nvCxnSpPr>
          <p:cNvPr id="54" name="Connettore diritto 53">
            <a:extLst>
              <a:ext uri="{FF2B5EF4-FFF2-40B4-BE49-F238E27FC236}">
                <a16:creationId xmlns:a16="http://schemas.microsoft.com/office/drawing/2014/main" id="{D4F649F8-BB8B-415B-AAC2-937B9D7A59A2}"/>
              </a:ext>
            </a:extLst>
          </p:cNvPr>
          <p:cNvCxnSpPr>
            <a:cxnSpLocks/>
          </p:cNvCxnSpPr>
          <p:nvPr/>
        </p:nvCxnSpPr>
        <p:spPr>
          <a:xfrm>
            <a:off x="396883" y="4186569"/>
            <a:ext cx="6716035" cy="6425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cxnSp>
        <p:nvCxnSpPr>
          <p:cNvPr id="56" name="Connettore 2 55">
            <a:extLst>
              <a:ext uri="{FF2B5EF4-FFF2-40B4-BE49-F238E27FC236}">
                <a16:creationId xmlns:a16="http://schemas.microsoft.com/office/drawing/2014/main" id="{BB7E966C-51F9-4396-822E-F03109B0971A}"/>
              </a:ext>
            </a:extLst>
          </p:cNvPr>
          <p:cNvCxnSpPr>
            <a:cxnSpLocks/>
          </p:cNvCxnSpPr>
          <p:nvPr/>
        </p:nvCxnSpPr>
        <p:spPr>
          <a:xfrm>
            <a:off x="2947768" y="699976"/>
            <a:ext cx="382791" cy="412188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57" name="Rettangolo con angoli arrotondati 56">
            <a:extLst>
              <a:ext uri="{FF2B5EF4-FFF2-40B4-BE49-F238E27FC236}">
                <a16:creationId xmlns:a16="http://schemas.microsoft.com/office/drawing/2014/main" id="{06C3175A-6D2B-4831-B8C4-C83DB36B9C6B}"/>
              </a:ext>
            </a:extLst>
          </p:cNvPr>
          <p:cNvSpPr/>
          <p:nvPr/>
        </p:nvSpPr>
        <p:spPr>
          <a:xfrm>
            <a:off x="2492394" y="1124341"/>
            <a:ext cx="2314575" cy="857250"/>
          </a:xfrm>
          <a:prstGeom prst="roundRect">
            <a:avLst>
              <a:gd name="adj" fmla="val 16667"/>
            </a:avLst>
          </a:prstGeom>
          <a:solidFill>
            <a:srgbClr val="5B9BD5">
              <a:lumMod val="60000"/>
              <a:lumOff val="40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prst="relaxedInset"/>
            <a:bevelB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0" name="Casella di testo 36">
            <a:extLst>
              <a:ext uri="{FF2B5EF4-FFF2-40B4-BE49-F238E27FC236}">
                <a16:creationId xmlns:a16="http://schemas.microsoft.com/office/drawing/2014/main" id="{8D9A9ED6-EB3A-4382-9BD8-8770AF18CFCD}"/>
              </a:ext>
            </a:extLst>
          </p:cNvPr>
          <p:cNvSpPr txBox="1"/>
          <p:nvPr/>
        </p:nvSpPr>
        <p:spPr>
          <a:xfrm>
            <a:off x="2457157" y="1166953"/>
            <a:ext cx="2409825" cy="830331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it-IT" altLang="it-IT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ASSISTENTI TECNICI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it-IT" altLang="it-IT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Sig. De </a:t>
            </a:r>
            <a:r>
              <a:rPr lang="it-IT" altLang="it-IT" sz="10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it-IT" altLang="it-IT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antis N.(inf.2-3-ECDL)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Sig.ra Figliuolo V.  (Fisica)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0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Sig.ra Schiavone C.(Chimica-Auditorium</a:t>
            </a:r>
            <a:r>
              <a:rPr lang="it-IT" altLang="it-IT" sz="1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cxnSp>
        <p:nvCxnSpPr>
          <p:cNvPr id="61" name="Connettore 2 60">
            <a:extLst>
              <a:ext uri="{FF2B5EF4-FFF2-40B4-BE49-F238E27FC236}">
                <a16:creationId xmlns:a16="http://schemas.microsoft.com/office/drawing/2014/main" id="{4076E9D0-A23D-46CB-8F1F-825DE4376471}"/>
              </a:ext>
            </a:extLst>
          </p:cNvPr>
          <p:cNvCxnSpPr>
            <a:cxnSpLocks/>
          </p:cNvCxnSpPr>
          <p:nvPr/>
        </p:nvCxnSpPr>
        <p:spPr>
          <a:xfrm flipH="1">
            <a:off x="1666261" y="870857"/>
            <a:ext cx="220596" cy="350769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63" name="Rettangolo con angoli arrotondati 62">
            <a:extLst>
              <a:ext uri="{FF2B5EF4-FFF2-40B4-BE49-F238E27FC236}">
                <a16:creationId xmlns:a16="http://schemas.microsoft.com/office/drawing/2014/main" id="{51B10B25-69BF-4B70-9D26-A54D40CF3AA4}"/>
              </a:ext>
            </a:extLst>
          </p:cNvPr>
          <p:cNvSpPr/>
          <p:nvPr/>
        </p:nvSpPr>
        <p:spPr>
          <a:xfrm>
            <a:off x="1024026" y="1192599"/>
            <a:ext cx="1285875" cy="533400"/>
          </a:xfrm>
          <a:prstGeom prst="roundRect">
            <a:avLst/>
          </a:prstGeom>
          <a:solidFill>
            <a:srgbClr val="5B9BD5">
              <a:lumMod val="60000"/>
              <a:lumOff val="40000"/>
            </a:srgbClr>
          </a:solidFill>
          <a:ln w="19050" cap="flat" cmpd="sng" algn="ctr">
            <a:solidFill>
              <a:srgbClr val="4472C4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Casella di testo 35">
            <a:extLst>
              <a:ext uri="{FF2B5EF4-FFF2-40B4-BE49-F238E27FC236}">
                <a16:creationId xmlns:a16="http://schemas.microsoft.com/office/drawing/2014/main" id="{DBCFBFC3-FF19-4A58-AD7E-93C36ED0FD3E}"/>
              </a:ext>
            </a:extLst>
          </p:cNvPr>
          <p:cNvSpPr txBox="1"/>
          <p:nvPr/>
        </p:nvSpPr>
        <p:spPr>
          <a:xfrm>
            <a:off x="1066301" y="1232173"/>
            <a:ext cx="1200150" cy="4381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 action="ppaction://hlinksldjump"/>
              </a:rPr>
              <a:t>COLLABORATORI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2" action="ppaction://hlinksldjump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 action="ppaction://hlinksldjump"/>
              </a:rPr>
              <a:t>SCOLASTIC</a:t>
            </a:r>
            <a:r>
              <a:rPr lang="it-IT" altLang="it-IT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 action="ppaction://hlinksldjump"/>
              </a:rPr>
              <a:t>I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6" name="Rettangolo con angoli arrotondati 65">
            <a:extLst>
              <a:ext uri="{FF2B5EF4-FFF2-40B4-BE49-F238E27FC236}">
                <a16:creationId xmlns:a16="http://schemas.microsoft.com/office/drawing/2014/main" id="{CA4619C5-457A-449A-BA04-DB654B918012}"/>
              </a:ext>
            </a:extLst>
          </p:cNvPr>
          <p:cNvSpPr/>
          <p:nvPr/>
        </p:nvSpPr>
        <p:spPr>
          <a:xfrm>
            <a:off x="1261058" y="2276581"/>
            <a:ext cx="1485900" cy="533400"/>
          </a:xfrm>
          <a:prstGeom prst="roundRect">
            <a:avLst>
              <a:gd name="adj" fmla="val 25596"/>
            </a:avLst>
          </a:prstGeom>
          <a:solidFill>
            <a:srgbClr val="5B9BD5">
              <a:lumMod val="60000"/>
              <a:lumOff val="40000"/>
            </a:srgbClr>
          </a:solidFill>
          <a:ln w="19050" cap="flat" cmpd="sng" algn="ctr">
            <a:solidFill>
              <a:srgbClr val="4472C4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Casella di testo 34">
            <a:extLst>
              <a:ext uri="{FF2B5EF4-FFF2-40B4-BE49-F238E27FC236}">
                <a16:creationId xmlns:a16="http://schemas.microsoft.com/office/drawing/2014/main" id="{C90A6C4B-821B-44F7-9D18-F53281FE29E5}"/>
              </a:ext>
            </a:extLst>
          </p:cNvPr>
          <p:cNvSpPr txBox="1"/>
          <p:nvPr/>
        </p:nvSpPr>
        <p:spPr>
          <a:xfrm>
            <a:off x="1356308" y="2333955"/>
            <a:ext cx="1295400" cy="43815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ASSISTENTI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AMMINISTRATIVI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68" name="Connettore 2 67">
            <a:extLst>
              <a:ext uri="{FF2B5EF4-FFF2-40B4-BE49-F238E27FC236}">
                <a16:creationId xmlns:a16="http://schemas.microsoft.com/office/drawing/2014/main" id="{A71095D1-C48E-4EB6-848B-E4935BCBC401}"/>
              </a:ext>
            </a:extLst>
          </p:cNvPr>
          <p:cNvCxnSpPr/>
          <p:nvPr/>
        </p:nvCxnSpPr>
        <p:spPr>
          <a:xfrm>
            <a:off x="2004008" y="2819565"/>
            <a:ext cx="0" cy="314325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cxnSp>
        <p:nvCxnSpPr>
          <p:cNvPr id="69" name="Connettore diritto 68">
            <a:extLst>
              <a:ext uri="{FF2B5EF4-FFF2-40B4-BE49-F238E27FC236}">
                <a16:creationId xmlns:a16="http://schemas.microsoft.com/office/drawing/2014/main" id="{1BD886A9-B436-4E22-8FEB-EB0D5B71FCCD}"/>
              </a:ext>
            </a:extLst>
          </p:cNvPr>
          <p:cNvCxnSpPr>
            <a:cxnSpLocks/>
          </p:cNvCxnSpPr>
          <p:nvPr/>
        </p:nvCxnSpPr>
        <p:spPr>
          <a:xfrm flipV="1">
            <a:off x="1320800" y="3126475"/>
            <a:ext cx="3936238" cy="23125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cxnSp>
        <p:nvCxnSpPr>
          <p:cNvPr id="70" name="Connettore 2 69">
            <a:extLst>
              <a:ext uri="{FF2B5EF4-FFF2-40B4-BE49-F238E27FC236}">
                <a16:creationId xmlns:a16="http://schemas.microsoft.com/office/drawing/2014/main" id="{9DBBE70C-049C-4B5C-B7C0-D792FD62231D}"/>
              </a:ext>
            </a:extLst>
          </p:cNvPr>
          <p:cNvCxnSpPr/>
          <p:nvPr/>
        </p:nvCxnSpPr>
        <p:spPr>
          <a:xfrm>
            <a:off x="1295172" y="3140810"/>
            <a:ext cx="0" cy="228600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cxnSp>
        <p:nvCxnSpPr>
          <p:cNvPr id="71" name="Connettore 2 70">
            <a:extLst>
              <a:ext uri="{FF2B5EF4-FFF2-40B4-BE49-F238E27FC236}">
                <a16:creationId xmlns:a16="http://schemas.microsoft.com/office/drawing/2014/main" id="{7D8B6A4C-63A6-4AB8-B8A3-4FBBA98570B5}"/>
              </a:ext>
            </a:extLst>
          </p:cNvPr>
          <p:cNvCxnSpPr/>
          <p:nvPr/>
        </p:nvCxnSpPr>
        <p:spPr>
          <a:xfrm>
            <a:off x="5268686" y="3136755"/>
            <a:ext cx="0" cy="228600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cxnSp>
        <p:nvCxnSpPr>
          <p:cNvPr id="72" name="Connettore 2 71">
            <a:extLst>
              <a:ext uri="{FF2B5EF4-FFF2-40B4-BE49-F238E27FC236}">
                <a16:creationId xmlns:a16="http://schemas.microsoft.com/office/drawing/2014/main" id="{18B2378A-72E0-468D-9BF1-33ED6DE2DC3E}"/>
              </a:ext>
            </a:extLst>
          </p:cNvPr>
          <p:cNvCxnSpPr>
            <a:cxnSpLocks/>
          </p:cNvCxnSpPr>
          <p:nvPr/>
        </p:nvCxnSpPr>
        <p:spPr>
          <a:xfrm>
            <a:off x="3383598" y="3155168"/>
            <a:ext cx="0" cy="228600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74" name="Casella di testo 53">
            <a:extLst>
              <a:ext uri="{FF2B5EF4-FFF2-40B4-BE49-F238E27FC236}">
                <a16:creationId xmlns:a16="http://schemas.microsoft.com/office/drawing/2014/main" id="{7F508056-F831-4EE1-8731-A00DBBB7D9B7}"/>
              </a:ext>
            </a:extLst>
          </p:cNvPr>
          <p:cNvSpPr txBox="1"/>
          <p:nvPr/>
        </p:nvSpPr>
        <p:spPr>
          <a:xfrm>
            <a:off x="884219" y="3420707"/>
            <a:ext cx="1447800" cy="60007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Ufficio didattico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05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Sig. Rizzi G.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05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Sig. </a:t>
            </a:r>
            <a:r>
              <a:rPr lang="it-IT" altLang="it-IT" sz="105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Vessia</a:t>
            </a:r>
            <a:r>
              <a:rPr lang="it-IT" altLang="it-IT" sz="105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N.</a:t>
            </a:r>
            <a:endParaRPr lang="it-IT" altLang="it-IT" sz="11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altLang="it-IT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5" name="Rettangolo con angoli arrotondati 74">
            <a:extLst>
              <a:ext uri="{FF2B5EF4-FFF2-40B4-BE49-F238E27FC236}">
                <a16:creationId xmlns:a16="http://schemas.microsoft.com/office/drawing/2014/main" id="{7F9ED2E6-D66F-4F89-8AA8-89C508B17F1F}"/>
              </a:ext>
            </a:extLst>
          </p:cNvPr>
          <p:cNvSpPr/>
          <p:nvPr/>
        </p:nvSpPr>
        <p:spPr>
          <a:xfrm>
            <a:off x="2416358" y="3408172"/>
            <a:ext cx="1988744" cy="692841"/>
          </a:xfrm>
          <a:prstGeom prst="roundRect">
            <a:avLst/>
          </a:prstGeom>
          <a:solidFill>
            <a:srgbClr val="5B9BD5">
              <a:lumMod val="60000"/>
              <a:lumOff val="40000"/>
            </a:srgbClr>
          </a:solidFill>
          <a:ln w="19050" cap="flat" cmpd="sng" algn="ctr">
            <a:solidFill>
              <a:srgbClr val="4472C4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Casella di testo 56">
            <a:extLst>
              <a:ext uri="{FF2B5EF4-FFF2-40B4-BE49-F238E27FC236}">
                <a16:creationId xmlns:a16="http://schemas.microsoft.com/office/drawing/2014/main" id="{8C5E5237-193C-4CB5-AC88-0620CD641691}"/>
              </a:ext>
            </a:extLst>
          </p:cNvPr>
          <p:cNvSpPr txBox="1"/>
          <p:nvPr/>
        </p:nvSpPr>
        <p:spPr>
          <a:xfrm>
            <a:off x="2383602" y="3386634"/>
            <a:ext cx="2110191" cy="651048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Ufficio </a:t>
            </a:r>
            <a:r>
              <a:rPr lang="it-IT" altLang="it-IT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Personale Docenti-</a:t>
            </a:r>
            <a:r>
              <a:rPr lang="it-IT" altLang="it-IT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Protocollo</a:t>
            </a:r>
          </a:p>
          <a:p>
            <a:pPr algn="ctr">
              <a:lnSpc>
                <a:spcPct val="107000"/>
              </a:lnSpc>
            </a:pPr>
            <a:r>
              <a:rPr lang="it-IT" altLang="it-IT" sz="11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it-IT" altLang="it-IT" sz="105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ig. Strippoli M. - Sig. De</a:t>
            </a:r>
            <a:r>
              <a:rPr lang="it-IT" altLang="it-IT" sz="105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michele A.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05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it-IT" altLang="it-IT" sz="105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it-IT" altLang="it-IT" sz="105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8" name="Casella di testo 59">
            <a:extLst>
              <a:ext uri="{FF2B5EF4-FFF2-40B4-BE49-F238E27FC236}">
                <a16:creationId xmlns:a16="http://schemas.microsoft.com/office/drawing/2014/main" id="{470B8028-BF71-4560-82FB-BFFBD07A7A34}"/>
              </a:ext>
            </a:extLst>
          </p:cNvPr>
          <p:cNvSpPr txBox="1"/>
          <p:nvPr/>
        </p:nvSpPr>
        <p:spPr>
          <a:xfrm>
            <a:off x="4446038" y="3269468"/>
            <a:ext cx="2028009" cy="824004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endParaRPr lang="it-IT" altLang="it-IT" sz="11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it-IT" altLang="it-IT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Ufficio Contabilità-Personale Ata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05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Sig.ra Diliso A.- Sig.ra Mancini T.</a:t>
            </a:r>
          </a:p>
        </p:txBody>
      </p:sp>
      <p:sp>
        <p:nvSpPr>
          <p:cNvPr id="81" name="Rettangolo con angoli arrotondati 80">
            <a:extLst>
              <a:ext uri="{FF2B5EF4-FFF2-40B4-BE49-F238E27FC236}">
                <a16:creationId xmlns:a16="http://schemas.microsoft.com/office/drawing/2014/main" id="{0C0CDCFE-B2F5-4452-997A-3E73AE3A3D4A}"/>
              </a:ext>
            </a:extLst>
          </p:cNvPr>
          <p:cNvSpPr/>
          <p:nvPr/>
        </p:nvSpPr>
        <p:spPr>
          <a:xfrm>
            <a:off x="3427125" y="2093100"/>
            <a:ext cx="1528024" cy="855870"/>
          </a:xfrm>
          <a:prstGeom prst="roundRect">
            <a:avLst/>
          </a:prstGeom>
          <a:solidFill>
            <a:srgbClr val="ED7D31">
              <a:lumMod val="60000"/>
              <a:lumOff val="40000"/>
            </a:srgbClr>
          </a:solidFill>
          <a:ln w="19050" cap="flat" cmpd="sng" algn="ctr">
            <a:solidFill>
              <a:srgbClr val="4472C4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altLang="it-IT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2" name="Connettore 2 81">
            <a:extLst>
              <a:ext uri="{FF2B5EF4-FFF2-40B4-BE49-F238E27FC236}">
                <a16:creationId xmlns:a16="http://schemas.microsoft.com/office/drawing/2014/main" id="{05ED762D-C2AF-41DE-96D5-4B69657C77FB}"/>
              </a:ext>
            </a:extLst>
          </p:cNvPr>
          <p:cNvCxnSpPr/>
          <p:nvPr/>
        </p:nvCxnSpPr>
        <p:spPr>
          <a:xfrm flipV="1">
            <a:off x="4997675" y="1926704"/>
            <a:ext cx="676275" cy="504825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cxnSp>
        <p:nvCxnSpPr>
          <p:cNvPr id="83" name="Connettore 2 82">
            <a:extLst>
              <a:ext uri="{FF2B5EF4-FFF2-40B4-BE49-F238E27FC236}">
                <a16:creationId xmlns:a16="http://schemas.microsoft.com/office/drawing/2014/main" id="{EA8B4B91-F3D7-408B-97D8-35D8003E0CF5}"/>
              </a:ext>
            </a:extLst>
          </p:cNvPr>
          <p:cNvCxnSpPr/>
          <p:nvPr/>
        </p:nvCxnSpPr>
        <p:spPr>
          <a:xfrm flipH="1" flipV="1">
            <a:off x="4975441" y="2714448"/>
            <a:ext cx="1314450" cy="457200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84" name="Casella di testo 30">
            <a:extLst>
              <a:ext uri="{FF2B5EF4-FFF2-40B4-BE49-F238E27FC236}">
                <a16:creationId xmlns:a16="http://schemas.microsoft.com/office/drawing/2014/main" id="{5A956BCD-F924-47C4-ADEC-69434301E31B}"/>
              </a:ext>
            </a:extLst>
          </p:cNvPr>
          <p:cNvSpPr txBox="1"/>
          <p:nvPr/>
        </p:nvSpPr>
        <p:spPr>
          <a:xfrm>
            <a:off x="3415095" y="2066841"/>
            <a:ext cx="1522605" cy="897441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Bef>
                <a:spcPts val="300"/>
              </a:spcBef>
              <a:spcAft>
                <a:spcPts val="0"/>
              </a:spcAft>
            </a:pPr>
            <a:r>
              <a:rPr lang="it-IT" altLang="it-IT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RSU-RSA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it-IT" altLang="it-IT" sz="11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Prof. Cinotti R.</a:t>
            </a:r>
            <a:r>
              <a:rPr lang="it-IT" altLang="it-IT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it-IT" altLang="it-IT" sz="11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Sig. Rizzi G.. </a:t>
            </a:r>
          </a:p>
          <a:p>
            <a:pPr algn="ctr">
              <a:spcAft>
                <a:spcPts val="0"/>
              </a:spcAft>
            </a:pPr>
            <a:r>
              <a:rPr lang="it-IT" altLang="it-IT" sz="11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Prof. </a:t>
            </a:r>
            <a:r>
              <a:rPr lang="it-IT" altLang="it-IT" sz="11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Iacovazzi</a:t>
            </a:r>
            <a:r>
              <a:rPr lang="it-IT" altLang="it-IT" sz="11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M.</a:t>
            </a:r>
          </a:p>
          <a:p>
            <a:pPr algn="ctr">
              <a:spcAft>
                <a:spcPts val="0"/>
              </a:spcAft>
            </a:pPr>
            <a:r>
              <a:rPr lang="it-IT" altLang="it-IT" sz="11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Prof. D’Aiuto 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it-IT" altLang="it-IT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altLang="it-IT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85" name="Connettore 2 84">
            <a:extLst>
              <a:ext uri="{FF2B5EF4-FFF2-40B4-BE49-F238E27FC236}">
                <a16:creationId xmlns:a16="http://schemas.microsoft.com/office/drawing/2014/main" id="{6C28C558-0378-4FAD-B24F-0A55DEFBC089}"/>
              </a:ext>
            </a:extLst>
          </p:cNvPr>
          <p:cNvCxnSpPr>
            <a:cxnSpLocks/>
          </p:cNvCxnSpPr>
          <p:nvPr/>
        </p:nvCxnSpPr>
        <p:spPr>
          <a:xfrm flipV="1">
            <a:off x="6238284" y="4392496"/>
            <a:ext cx="432728" cy="510012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86" name="Rettangolo con angoli arrotondati 85">
            <a:extLst>
              <a:ext uri="{FF2B5EF4-FFF2-40B4-BE49-F238E27FC236}">
                <a16:creationId xmlns:a16="http://schemas.microsoft.com/office/drawing/2014/main" id="{C43A558E-B47D-45FA-B9F5-E3E6DF986CD8}"/>
              </a:ext>
            </a:extLst>
          </p:cNvPr>
          <p:cNvSpPr/>
          <p:nvPr/>
        </p:nvSpPr>
        <p:spPr>
          <a:xfrm>
            <a:off x="5496924" y="4366322"/>
            <a:ext cx="1514475" cy="685800"/>
          </a:xfrm>
          <a:prstGeom prst="roundRect">
            <a:avLst/>
          </a:prstGeom>
          <a:solidFill>
            <a:srgbClr val="FFFF0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prst="slope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 action="ppaction://hlinksldjump"/>
              </a:rPr>
              <a:t>REFERENTI E RESPONSABILI</a:t>
            </a:r>
            <a:endParaRPr lang="it-IT" altLang="it-IT" sz="1100" kern="0" dirty="0">
              <a:solidFill>
                <a:sysClr val="windowText" lastClr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1100" kern="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kumimoji="0" lang="it-IT" altLang="it-IT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8" name="Rettangolo con angoli arrotondati 87">
            <a:extLst>
              <a:ext uri="{FF2B5EF4-FFF2-40B4-BE49-F238E27FC236}">
                <a16:creationId xmlns:a16="http://schemas.microsoft.com/office/drawing/2014/main" id="{2B163B09-0C4A-4658-9EAA-9FBB2C7D18FE}"/>
              </a:ext>
            </a:extLst>
          </p:cNvPr>
          <p:cNvSpPr/>
          <p:nvPr/>
        </p:nvSpPr>
        <p:spPr>
          <a:xfrm>
            <a:off x="3900870" y="4404986"/>
            <a:ext cx="1514475" cy="647136"/>
          </a:xfrm>
          <a:prstGeom prst="roundRect">
            <a:avLst>
              <a:gd name="adj" fmla="val 13889"/>
            </a:avLst>
          </a:prstGeom>
          <a:solidFill>
            <a:srgbClr val="FFFF00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prst="slope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1200" kern="0" dirty="0">
                <a:solidFill>
                  <a:srgbClr val="000000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 action="ppaction://hlinksldjump"/>
              </a:rPr>
              <a:t>COORDINATORI DI </a:t>
            </a:r>
          </a:p>
          <a:p>
            <a:pPr marL="0" marR="0" lvl="0" indent="0" algn="ctr" defTabSz="914400" eaLnBrk="1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1200" kern="0" dirty="0">
                <a:solidFill>
                  <a:srgbClr val="000000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 action="ppaction://hlinksldjump"/>
                <a:hlinkMouseOver r:id="" action="ppaction://hlinkshowjump?jump=nextslide"/>
              </a:rPr>
              <a:t>EDUCAZIONE CIVICA</a:t>
            </a:r>
            <a:endParaRPr kumimoji="0" lang="it-IT" altLang="it-IT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hlinkClick r:id="" action="ppaction://noaction"/>
              <a:hlinkMouseOver r:id="" action="ppaction://hlinkshowjump?jump=nextslide"/>
            </a:endParaRPr>
          </a:p>
          <a:p>
            <a:pPr marL="0" marR="0" lvl="0" indent="0" algn="ctr" defTabSz="914400" eaLnBrk="1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" action="ppaction://noaction"/>
                <a:hlinkMouseOver r:id="" action="ppaction://hlinkshowjump?jump=nextslide"/>
              </a:rPr>
              <a:t> </a:t>
            </a:r>
            <a:endParaRPr kumimoji="0" lang="it-IT" altLang="it-IT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89" name="Connettore 2 88">
            <a:extLst>
              <a:ext uri="{FF2B5EF4-FFF2-40B4-BE49-F238E27FC236}">
                <a16:creationId xmlns:a16="http://schemas.microsoft.com/office/drawing/2014/main" id="{7828CC8C-5EBF-4992-9AE2-CD78E7F2D72E}"/>
              </a:ext>
            </a:extLst>
          </p:cNvPr>
          <p:cNvCxnSpPr/>
          <p:nvPr/>
        </p:nvCxnSpPr>
        <p:spPr>
          <a:xfrm>
            <a:off x="4603769" y="4169360"/>
            <a:ext cx="0" cy="228600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cxnSp>
        <p:nvCxnSpPr>
          <p:cNvPr id="90" name="Connettore 2 89">
            <a:extLst>
              <a:ext uri="{FF2B5EF4-FFF2-40B4-BE49-F238E27FC236}">
                <a16:creationId xmlns:a16="http://schemas.microsoft.com/office/drawing/2014/main" id="{6D4D27FE-EA8F-4EA8-A507-A867C1D46BC5}"/>
              </a:ext>
            </a:extLst>
          </p:cNvPr>
          <p:cNvCxnSpPr>
            <a:cxnSpLocks/>
          </p:cNvCxnSpPr>
          <p:nvPr/>
        </p:nvCxnSpPr>
        <p:spPr>
          <a:xfrm>
            <a:off x="1364921" y="4182974"/>
            <a:ext cx="0" cy="209521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92" name="Rettangolo con angoli arrotondati 91">
            <a:extLst>
              <a:ext uri="{FF2B5EF4-FFF2-40B4-BE49-F238E27FC236}">
                <a16:creationId xmlns:a16="http://schemas.microsoft.com/office/drawing/2014/main" id="{D1A28689-A3A5-457B-8ED4-6241B8E38A37}"/>
              </a:ext>
            </a:extLst>
          </p:cNvPr>
          <p:cNvSpPr/>
          <p:nvPr/>
        </p:nvSpPr>
        <p:spPr>
          <a:xfrm>
            <a:off x="679062" y="4404198"/>
            <a:ext cx="1514475" cy="685800"/>
          </a:xfrm>
          <a:prstGeom prst="roundRect">
            <a:avLst/>
          </a:prstGeom>
          <a:solidFill>
            <a:srgbClr val="FFFF00"/>
          </a:solidFill>
          <a:ln w="19050" cap="flat" cmpd="sng" algn="ctr">
            <a:solidFill>
              <a:srgbClr val="4472C4">
                <a:shade val="50000"/>
              </a:srgbClr>
            </a:solidFill>
            <a:prstDash val="solid"/>
          </a:ln>
          <a:effectLst>
            <a:innerShdw blurRad="63500" dist="50800" dir="81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ysClr val="windowText" lastClr="000000">
                      <a:alpha val="40000"/>
                    </a:sysClr>
                  </a:outerShdw>
                </a:effectLst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  <a:hlinkClick r:id="rId5" action="ppaction://hlinksldjump"/>
              </a:rPr>
              <a:t>DIPARTIMENTI DISCIPLINARI</a:t>
            </a:r>
            <a:endParaRPr kumimoji="0" lang="it-IT" altLang="it-IT" sz="1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98" name="Connettore 2 97">
            <a:extLst>
              <a:ext uri="{FF2B5EF4-FFF2-40B4-BE49-F238E27FC236}">
                <a16:creationId xmlns:a16="http://schemas.microsoft.com/office/drawing/2014/main" id="{54DDCFB4-FB45-4EF4-9F8B-959BC28D3714}"/>
              </a:ext>
            </a:extLst>
          </p:cNvPr>
          <p:cNvCxnSpPr/>
          <p:nvPr/>
        </p:nvCxnSpPr>
        <p:spPr>
          <a:xfrm>
            <a:off x="2367739" y="904981"/>
            <a:ext cx="45085" cy="1371600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102" name="Rettangolo con angoli arrotondati 101">
            <a:extLst>
              <a:ext uri="{FF2B5EF4-FFF2-40B4-BE49-F238E27FC236}">
                <a16:creationId xmlns:a16="http://schemas.microsoft.com/office/drawing/2014/main" id="{B14766BB-E23C-4881-A00A-DFAA9FEDAFF2}"/>
              </a:ext>
            </a:extLst>
          </p:cNvPr>
          <p:cNvSpPr/>
          <p:nvPr/>
        </p:nvSpPr>
        <p:spPr>
          <a:xfrm>
            <a:off x="7387995" y="4058196"/>
            <a:ext cx="1806134" cy="722842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it-IT" altLang="it-IT"/>
          </a:p>
        </p:txBody>
      </p:sp>
      <p:sp>
        <p:nvSpPr>
          <p:cNvPr id="103" name="CasellaDiTesto 102">
            <a:extLst>
              <a:ext uri="{FF2B5EF4-FFF2-40B4-BE49-F238E27FC236}">
                <a16:creationId xmlns:a16="http://schemas.microsoft.com/office/drawing/2014/main" id="{ED1B5786-262E-4238-886F-8D63058D035B}"/>
              </a:ext>
            </a:extLst>
          </p:cNvPr>
          <p:cNvSpPr txBox="1"/>
          <p:nvPr/>
        </p:nvSpPr>
        <p:spPr>
          <a:xfrm>
            <a:off x="7492770" y="4192993"/>
            <a:ext cx="1585869" cy="43088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it-IT" altLang="it-IT" sz="1100" b="1" dirty="0">
                <a:hlinkClick r:id="rId6" action="ppaction://hlinksldjump"/>
              </a:rPr>
              <a:t>COMMISSIONI DI SUPPORTO ALLE FUS</a:t>
            </a:r>
            <a:endParaRPr lang="it-IT" altLang="it-IT" sz="1100" b="1" dirty="0"/>
          </a:p>
        </p:txBody>
      </p:sp>
      <p:cxnSp>
        <p:nvCxnSpPr>
          <p:cNvPr id="104" name="Connettore 2 103">
            <a:extLst>
              <a:ext uri="{FF2B5EF4-FFF2-40B4-BE49-F238E27FC236}">
                <a16:creationId xmlns:a16="http://schemas.microsoft.com/office/drawing/2014/main" id="{69755C0B-63CA-4076-8917-3A094189DDFC}"/>
              </a:ext>
            </a:extLst>
          </p:cNvPr>
          <p:cNvCxnSpPr>
            <a:cxnSpLocks/>
          </p:cNvCxnSpPr>
          <p:nvPr/>
        </p:nvCxnSpPr>
        <p:spPr>
          <a:xfrm>
            <a:off x="7406040" y="3326499"/>
            <a:ext cx="318735" cy="785434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106" name="Rettangolo con angoli arrotondati 105">
            <a:extLst>
              <a:ext uri="{FF2B5EF4-FFF2-40B4-BE49-F238E27FC236}">
                <a16:creationId xmlns:a16="http://schemas.microsoft.com/office/drawing/2014/main" id="{67FDFE7F-68CC-463D-9CF9-821AE5AA9250}"/>
              </a:ext>
            </a:extLst>
          </p:cNvPr>
          <p:cNvSpPr/>
          <p:nvPr/>
        </p:nvSpPr>
        <p:spPr>
          <a:xfrm>
            <a:off x="6749143" y="5588000"/>
            <a:ext cx="1944914" cy="899886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it-IT" altLang="it-IT" dirty="0"/>
          </a:p>
        </p:txBody>
      </p:sp>
      <p:sp>
        <p:nvSpPr>
          <p:cNvPr id="108" name="CasellaDiTesto 107">
            <a:extLst>
              <a:ext uri="{FF2B5EF4-FFF2-40B4-BE49-F238E27FC236}">
                <a16:creationId xmlns:a16="http://schemas.microsoft.com/office/drawing/2014/main" id="{395E5CD5-EC8C-492C-B75A-92E4C23FD4ED}"/>
              </a:ext>
            </a:extLst>
          </p:cNvPr>
          <p:cNvSpPr txBox="1"/>
          <p:nvPr/>
        </p:nvSpPr>
        <p:spPr>
          <a:xfrm>
            <a:off x="6641556" y="5663313"/>
            <a:ext cx="2203869" cy="83099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it-IT" altLang="it-IT" sz="1200" b="1" dirty="0">
                <a:hlinkClick r:id="" action="ppaction://noaction"/>
              </a:rPr>
              <a:t>COMITATO TECNICO SCIENTIFICO </a:t>
            </a:r>
          </a:p>
          <a:p>
            <a:pPr algn="ctr"/>
            <a:r>
              <a:rPr lang="it-IT" altLang="it-IT" sz="1200" b="1" dirty="0">
                <a:hlinkClick r:id="" action="ppaction://noaction"/>
              </a:rPr>
              <a:t>COMITATO </a:t>
            </a:r>
            <a:r>
              <a:rPr lang="it-IT" altLang="it-IT" sz="1200" b="1" dirty="0" err="1">
                <a:hlinkClick r:id="" action="ppaction://noaction"/>
              </a:rPr>
              <a:t>DI</a:t>
            </a:r>
            <a:r>
              <a:rPr lang="it-IT" altLang="it-IT" sz="1200" b="1" dirty="0">
                <a:hlinkClick r:id="" action="ppaction://noaction"/>
              </a:rPr>
              <a:t> VALUTAZIONE</a:t>
            </a:r>
          </a:p>
          <a:p>
            <a:pPr algn="ctr"/>
            <a:r>
              <a:rPr lang="it-IT" altLang="it-IT" sz="1200" b="1" dirty="0">
                <a:hlinkClick r:id="" action="ppaction://noaction"/>
              </a:rPr>
              <a:t>ORGANO </a:t>
            </a:r>
            <a:r>
              <a:rPr lang="it-IT" altLang="it-IT" sz="1200" b="1" dirty="0" err="1">
                <a:hlinkClick r:id="" action="ppaction://noaction"/>
              </a:rPr>
              <a:t>DI</a:t>
            </a:r>
            <a:r>
              <a:rPr lang="it-IT" altLang="it-IT" sz="1200" b="1" dirty="0">
                <a:hlinkClick r:id="" action="ppaction://noaction"/>
              </a:rPr>
              <a:t> GARANZIA</a:t>
            </a:r>
            <a:endParaRPr lang="it-IT" altLang="it-IT" sz="1200" b="1" dirty="0"/>
          </a:p>
        </p:txBody>
      </p:sp>
      <p:cxnSp>
        <p:nvCxnSpPr>
          <p:cNvPr id="10" name="Connettore a gomito 9">
            <a:extLst>
              <a:ext uri="{FF2B5EF4-FFF2-40B4-BE49-F238E27FC236}">
                <a16:creationId xmlns:a16="http://schemas.microsoft.com/office/drawing/2014/main" id="{ACE77CF7-B71C-43E6-88CD-2A1198A91C90}"/>
              </a:ext>
            </a:extLst>
          </p:cNvPr>
          <p:cNvCxnSpPr>
            <a:cxnSpLocks/>
          </p:cNvCxnSpPr>
          <p:nvPr/>
        </p:nvCxnSpPr>
        <p:spPr>
          <a:xfrm rot="16200000" flipH="1">
            <a:off x="6693393" y="4591309"/>
            <a:ext cx="1480338" cy="663670"/>
          </a:xfrm>
          <a:prstGeom prst="bentConnector3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cxnSp>
        <p:nvCxnSpPr>
          <p:cNvPr id="87" name="Connettore 2 86">
            <a:extLst>
              <a:ext uri="{FF2B5EF4-FFF2-40B4-BE49-F238E27FC236}">
                <a16:creationId xmlns:a16="http://schemas.microsoft.com/office/drawing/2014/main" id="{70FF648C-C3F7-403D-A72B-AB0268E27341}"/>
              </a:ext>
            </a:extLst>
          </p:cNvPr>
          <p:cNvCxnSpPr/>
          <p:nvPr/>
        </p:nvCxnSpPr>
        <p:spPr>
          <a:xfrm>
            <a:off x="6096000" y="4192993"/>
            <a:ext cx="0" cy="228600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cxnSp>
        <p:nvCxnSpPr>
          <p:cNvPr id="80" name="Connettore 2 79">
            <a:extLst>
              <a:ext uri="{FF2B5EF4-FFF2-40B4-BE49-F238E27FC236}">
                <a16:creationId xmlns:a16="http://schemas.microsoft.com/office/drawing/2014/main" id="{6D4D27FE-EA8F-4EA8-A507-A867C1D46BC5}"/>
              </a:ext>
            </a:extLst>
          </p:cNvPr>
          <p:cNvCxnSpPr>
            <a:cxnSpLocks/>
          </p:cNvCxnSpPr>
          <p:nvPr/>
        </p:nvCxnSpPr>
        <p:spPr>
          <a:xfrm>
            <a:off x="412236" y="4224903"/>
            <a:ext cx="0" cy="1177618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p:spPr>
      </p:cxnSp>
      <p:sp>
        <p:nvSpPr>
          <p:cNvPr id="7" name="Rettangolo arrotondato 6"/>
          <p:cNvSpPr/>
          <p:nvPr/>
        </p:nvSpPr>
        <p:spPr>
          <a:xfrm>
            <a:off x="214510" y="5402521"/>
            <a:ext cx="1703582" cy="629961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it-IT" alt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396883" y="5524813"/>
            <a:ext cx="1451887" cy="27699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it-IT" altLang="it-IT" sz="1200" b="1" dirty="0">
                <a:hlinkClick r:id="" action="ppaction://noaction"/>
              </a:rPr>
              <a:t>GRUPPO GLI</a:t>
            </a:r>
            <a:endParaRPr lang="it-IT" altLang="it-IT" sz="1200" b="1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4160155" y="0"/>
            <a:ext cx="3432892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it-IT" altLang="it-IT" b="1" dirty="0"/>
              <a:t>ORGANIGRAMMA A.S. 2022/23</a:t>
            </a:r>
          </a:p>
        </p:txBody>
      </p:sp>
      <p:cxnSp>
        <p:nvCxnSpPr>
          <p:cNvPr id="117" name="Connettore 2 116"/>
          <p:cNvCxnSpPr>
            <a:endCxn id="102" idx="0"/>
          </p:cNvCxnSpPr>
          <p:nvPr/>
        </p:nvCxnSpPr>
        <p:spPr>
          <a:xfrm flipH="1">
            <a:off x="8291062" y="2177142"/>
            <a:ext cx="940025" cy="1881054"/>
          </a:xfrm>
          <a:prstGeom prst="straightConnector1">
            <a:avLst/>
          </a:prstGeom>
          <a:ln w="28575">
            <a:headEnd type="arrow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Connettore 1 7"/>
          <p:cNvCxnSpPr>
            <a:stCxn id="11" idx="2"/>
          </p:cNvCxnSpPr>
          <p:nvPr/>
        </p:nvCxnSpPr>
        <p:spPr>
          <a:xfrm flipH="1">
            <a:off x="5120943" y="755703"/>
            <a:ext cx="1" cy="31632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magine 2">
            <a:extLst>
              <a:ext uri="{FF2B5EF4-FFF2-40B4-BE49-F238E27FC236}">
                <a16:creationId xmlns:a16="http://schemas.microsoft.com/office/drawing/2014/main" id="{48BEDB60-FD57-7886-882F-9090069CAE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52249" y="4420770"/>
            <a:ext cx="1560711" cy="688908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DE349F7D-AB11-BF39-0A8D-0C3926CD6F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55360" y="4171973"/>
            <a:ext cx="359695" cy="47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331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84ECA5AF-D28C-4CB5-816D-393F3C917E2A}"/>
              </a:ext>
            </a:extLst>
          </p:cNvPr>
          <p:cNvSpPr txBox="1"/>
          <p:nvPr/>
        </p:nvSpPr>
        <p:spPr>
          <a:xfrm rot="19806400">
            <a:off x="-731392" y="3265436"/>
            <a:ext cx="13696589" cy="584775"/>
          </a:xfrm>
          <a:prstGeom prst="rect">
            <a:avLst/>
          </a:prstGeom>
          <a:noFill/>
          <a:ln>
            <a:noFill/>
          </a:ln>
        </p:spPr>
        <p:txBody>
          <a:bodyPr wrap="square" numCol="1" rtlCol="0">
            <a:spAutoFit/>
          </a:bodyPr>
          <a:lstStyle/>
          <a:p>
            <a:r>
              <a:rPr lang="it-IT" altLang="it-IT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ORGANIGRAMMA     POLO  LICEALE     «E. AMALDI‘»     BITETTO        A.S.  2021/22</a:t>
            </a:r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1569471"/>
              </p:ext>
            </p:extLst>
          </p:nvPr>
        </p:nvGraphicFramePr>
        <p:xfrm>
          <a:off x="381444" y="0"/>
          <a:ext cx="10972800" cy="69046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016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711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0425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it-IT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RESPONSABILI E REFERENTI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681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5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Responsabile laboratorio </a:t>
                      </a:r>
                      <a:r>
                        <a:rPr lang="it-IT" sz="1050" b="1" u="none" strike="noStrike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Inf</a:t>
                      </a:r>
                      <a:r>
                        <a:rPr lang="it-IT" sz="105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1 ECDL - Responsabile TEST CENTER     </a:t>
                      </a:r>
                      <a:endParaRPr lang="it-IT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it-IT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Prof.ssa Minenna C.</a:t>
                      </a:r>
                      <a:endParaRPr lang="it-I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672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5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Responsabile laboratorio </a:t>
                      </a:r>
                      <a:r>
                        <a:rPr lang="it-IT" sz="1050" b="1" u="none" strike="noStrike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Inf</a:t>
                      </a:r>
                      <a:r>
                        <a:rPr lang="it-IT" sz="105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2  MATEMATICA</a:t>
                      </a: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it-IT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Prof. Pavia M.</a:t>
                      </a:r>
                      <a:endParaRPr lang="it-I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3672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5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Referente Liceo Matematico</a:t>
                      </a: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it-IT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Prof.ssa Santacroce N.</a:t>
                      </a:r>
                      <a:endParaRPr lang="it-I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3257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5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Responsabile</a:t>
                      </a:r>
                      <a:r>
                        <a:rPr lang="it-IT" sz="1050" b="1" u="none" strike="noStrike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it-IT" sz="105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TELESCOPIO raggi cosmici      </a:t>
                      </a:r>
                      <a:endParaRPr lang="it-IT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it-IT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Prof.ssa Marrone M.R.</a:t>
                      </a:r>
                      <a:endParaRPr lang="it-I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222098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5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Responsabile laboratorio </a:t>
                      </a:r>
                      <a:r>
                        <a:rPr lang="it-IT" sz="1050" b="1" u="none" strike="noStrike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Inf</a:t>
                      </a:r>
                      <a:r>
                        <a:rPr lang="it-IT" sz="105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3 INFORMATICA -  Responsabile laboratorio di ROBOTICA                                         </a:t>
                      </a:r>
                      <a:endParaRPr lang="it-IT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it-IT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Prof. Somma M</a:t>
                      </a:r>
                      <a:endParaRPr lang="it-I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9031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5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Responsabile laboratorio BIOLOGIA e</a:t>
                      </a:r>
                      <a:r>
                        <a:rPr lang="it-IT" sz="1050" b="1" u="none" strike="noStrike" baseline="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it-IT" sz="105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MICROBIOLOGIA, CHIMICA               </a:t>
                      </a:r>
                      <a:endParaRPr lang="it-IT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it-IT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Prof.ssa De Benedittis R.</a:t>
                      </a:r>
                      <a:endParaRPr lang="it-I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7777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05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Responsabile laboratorio LINGUISTICO                                                           </a:t>
                      </a:r>
                      <a:endParaRPr lang="it-IT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it-IT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Prof. </a:t>
                      </a:r>
                      <a:r>
                        <a:rPr lang="it-IT" sz="105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Iacovazzi</a:t>
                      </a:r>
                      <a:r>
                        <a:rPr lang="it-IT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M.</a:t>
                      </a:r>
                      <a:endParaRPr lang="it-I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1806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05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Responsabile laboratorio FISICA                                                                  </a:t>
                      </a:r>
                      <a:endParaRPr lang="it-IT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it-IT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Prof.ssa Santacroce N.    </a:t>
                      </a:r>
                      <a:endParaRPr lang="it-IT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4449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05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Responsabile  per la sicurezza (ASPP)                                                            </a:t>
                      </a:r>
                      <a:endParaRPr lang="it-IT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it-IT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Prof. Pavia M.</a:t>
                      </a:r>
                      <a:endParaRPr lang="it-I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6705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05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Responsabile PLANETARIO                                                                                   </a:t>
                      </a:r>
                      <a:endParaRPr lang="it-IT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it-IT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Prof.ssa Lionetti A.</a:t>
                      </a:r>
                      <a:endParaRPr lang="it-I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7104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05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Responsabile Biblioteca – Referente progetto Lettura                                                                                    </a:t>
                      </a:r>
                      <a:endParaRPr lang="it-IT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it-IT" sz="10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it-IT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Prof.ssa Imbasciani A.</a:t>
                      </a:r>
                      <a:endParaRPr lang="it-IT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7104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05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Referente DSA e BES                                                                                       </a:t>
                      </a:r>
                      <a:endParaRPr lang="it-IT" sz="1050" b="1" i="1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it-IT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Prof.ssa </a:t>
                      </a:r>
                      <a:r>
                        <a:rPr lang="it-IT" sz="105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Imbasciani</a:t>
                      </a:r>
                      <a:r>
                        <a:rPr lang="it-IT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A.</a:t>
                      </a:r>
                      <a:endParaRPr lang="it-I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62102734"/>
                  </a:ext>
                </a:extLst>
              </a:tr>
              <a:tr h="181806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05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Referente PCTO</a:t>
                      </a:r>
                      <a:endParaRPr lang="it-IT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it-IT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Prof.ssa Stallone M. C.</a:t>
                      </a:r>
                      <a:endParaRPr lang="it-I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6705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05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Referente Bullismo e Cyber Bullismo</a:t>
                      </a:r>
                      <a:endParaRPr lang="it-IT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it-IT" sz="105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Prof.ssa Ventrella R.</a:t>
                      </a:r>
                      <a:endParaRPr lang="it-IT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4945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05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Referente </a:t>
                      </a:r>
                      <a:r>
                        <a:rPr lang="it-IT" sz="1050" b="1" u="none" strike="noStrike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Esabac</a:t>
                      </a:r>
                      <a:endParaRPr lang="it-IT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it-IT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Prof.ssa Spaziani S.</a:t>
                      </a:r>
                      <a:endParaRPr lang="it-I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0135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05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Referente Erasmus Plus</a:t>
                      </a:r>
                      <a:endParaRPr lang="it-IT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it-IT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Prof.ssa Vero S.</a:t>
                      </a:r>
                      <a:endParaRPr lang="it-I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0292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05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Referente Intercultura</a:t>
                      </a:r>
                      <a:endParaRPr lang="it-IT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it-IT" sz="1050" b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Prof.ssa Gaudio M.</a:t>
                      </a:r>
                    </a:p>
                  </a:txBody>
                  <a:tcPr marL="5080" marR="5080" marT="5080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00292">
                <a:tc>
                  <a:txBody>
                    <a:bodyPr/>
                    <a:lstStyle/>
                    <a:p>
                      <a:pPr algn="l" fontAlgn="b"/>
                      <a:r>
                        <a:rPr lang="it-IT" sz="105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Referenti accoglienza</a:t>
                      </a:r>
                      <a:endParaRPr lang="it-IT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b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it-IT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Prof.ssa Tarulli A.</a:t>
                      </a:r>
                      <a:endParaRPr lang="it-I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00292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05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Referente educazione alla salute </a:t>
                      </a:r>
                      <a:endParaRPr lang="it-IT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it-IT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Proff. Tarulli A.- Scaglione-  Colaianni C.</a:t>
                      </a:r>
                      <a:endParaRPr lang="it-I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0176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5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Referente teatro in lingua, organizzazione corsi in lingua (certificazioni)</a:t>
                      </a:r>
                      <a:endParaRPr lang="it-IT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it-IT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Prof.ssa Causarano F</a:t>
                      </a:r>
                      <a:endParaRPr lang="it-I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3536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05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Liceo Biomedico</a:t>
                      </a:r>
                      <a:endParaRPr lang="it-IT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it-IT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Prof.ssa </a:t>
                      </a:r>
                      <a:r>
                        <a:rPr lang="it-IT" sz="105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Intranuovo</a:t>
                      </a:r>
                      <a:r>
                        <a:rPr lang="it-IT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</a:t>
                      </a:r>
                      <a:endParaRPr lang="it-I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3537">
                <a:tc>
                  <a:txBody>
                    <a:bodyPr/>
                    <a:lstStyle/>
                    <a:p>
                      <a:pPr algn="just" rtl="0" fontAlgn="ctr"/>
                      <a:r>
                        <a:rPr lang="it-IT" sz="105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Referente centro scolastico sportivo</a:t>
                      </a:r>
                      <a:endParaRPr lang="it-IT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it-IT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Prof.ssa Iride M.</a:t>
                      </a:r>
                      <a:endParaRPr lang="it-I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3672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5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Referente Stage all’estero lingua inglese</a:t>
                      </a: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it-IT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Prof.ssa </a:t>
                      </a:r>
                      <a:r>
                        <a:rPr lang="it-IT" sz="105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Devitofrancesco</a:t>
                      </a:r>
                      <a:r>
                        <a:rPr lang="it-IT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S.</a:t>
                      </a:r>
                      <a:endParaRPr lang="it-I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6855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Referente stage all’estero lingua tedesca </a:t>
                      </a: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it-IT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Prof. </a:t>
                      </a:r>
                      <a:r>
                        <a:rPr lang="it-IT" sz="1050" b="1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Iacovazzi</a:t>
                      </a:r>
                      <a:r>
                        <a:rPr lang="it-IT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M.</a:t>
                      </a:r>
                      <a:endParaRPr lang="it-I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744465340"/>
                  </a:ext>
                </a:extLst>
              </a:tr>
              <a:tr h="19367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Referente stage all’estero lingua francese</a:t>
                      </a: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it-IT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it-IT" sz="1050" b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Prof.ssa Spaziani S.</a:t>
                      </a:r>
                    </a:p>
                  </a:txBody>
                  <a:tcPr marL="5080" marR="5080" marT="5080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909177017"/>
                  </a:ext>
                </a:extLst>
              </a:tr>
              <a:tr h="19367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Referente stage all’estero lingua tedesca</a:t>
                      </a: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it-IT" sz="105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it-IT" sz="1050" b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Prof.ssa </a:t>
                      </a:r>
                      <a:r>
                        <a:rPr lang="it-IT" sz="1050" b="1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Muscaridola</a:t>
                      </a:r>
                      <a:r>
                        <a:rPr lang="it-IT" sz="1050" b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R.</a:t>
                      </a:r>
                    </a:p>
                  </a:txBody>
                  <a:tcPr marL="5080" marR="5080" marT="5080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148354135"/>
                  </a:ext>
                </a:extLst>
              </a:tr>
              <a:tr h="202274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5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Referente progetto EEE- la scienza nelle scuole</a:t>
                      </a:r>
                      <a:endParaRPr lang="it-IT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it-IT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Prof.ssa Azzone A.</a:t>
                      </a:r>
                      <a:endParaRPr lang="it-I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b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00292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5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Referente alla Legalità- Referente per l’Educazione Civica</a:t>
                      </a:r>
                      <a:endParaRPr lang="it-IT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it-IT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Prof.ssa Ruggiero A.</a:t>
                      </a:r>
                      <a:endParaRPr lang="it-I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81806">
                <a:tc>
                  <a:txBody>
                    <a:bodyPr/>
                    <a:lstStyle/>
                    <a:p>
                      <a:pPr algn="l" fontAlgn="b"/>
                      <a:r>
                        <a:rPr lang="it-IT" sz="105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Referente Treno della Memoria</a:t>
                      </a:r>
                      <a:endParaRPr lang="it-IT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b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it-IT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Prof.ssa Mirra M. </a:t>
                      </a:r>
                      <a:endParaRPr lang="it-I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75374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5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Referente per la Valutazione - Referente Invalsi</a:t>
                      </a: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it-IT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Prof.ssa Minenna C</a:t>
                      </a:r>
                      <a:endParaRPr lang="it-I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65440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Referente rete LS-OSA Puglia(Licei </a:t>
                      </a:r>
                      <a:r>
                        <a:rPr lang="it-IT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opz</a:t>
                      </a:r>
                      <a:r>
                        <a:rPr lang="it-IT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 Sc. </a:t>
                      </a:r>
                      <a:r>
                        <a:rPr lang="it-IT" sz="10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Appl</a:t>
                      </a:r>
                      <a:r>
                        <a:rPr lang="it-IT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.)</a:t>
                      </a: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it-IT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Prof. Somma M.</a:t>
                      </a:r>
                      <a:endParaRPr lang="it-I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578340477"/>
                  </a:ext>
                </a:extLst>
              </a:tr>
              <a:tr h="16544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5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ANIMATORE DIGITALE                                                                                             </a:t>
                      </a:r>
                      <a:endParaRPr lang="it-IT" sz="105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34" marR="4834" marT="4834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it-IT" sz="10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it-IT" sz="10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Prof. Somma M.</a:t>
                      </a:r>
                      <a:endParaRPr lang="it-I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" marR="5080" marT="5080" marB="0" anchor="ctr">
                    <a:gradFill flip="none" rotWithShape="1">
                      <a:gsLst>
                        <a:gs pos="0">
                          <a:schemeClr val="accent1">
                            <a:lumMod val="0"/>
                            <a:lumOff val="100000"/>
                          </a:schemeClr>
                        </a:gs>
                        <a:gs pos="73000">
                          <a:schemeClr val="accent1">
                            <a:lumMod val="45000"/>
                            <a:lumOff val="55000"/>
                          </a:schemeClr>
                        </a:gs>
                        <a:gs pos="89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687993518"/>
                  </a:ext>
                </a:extLst>
              </a:tr>
            </a:tbl>
          </a:graphicData>
        </a:graphic>
      </p:graphicFrame>
      <p:sp>
        <p:nvSpPr>
          <p:cNvPr id="2" name="Pulsante di azione: Inizio 1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A694DB44-E04E-4D2C-B793-ACF7E2422962}"/>
              </a:ext>
            </a:extLst>
          </p:cNvPr>
          <p:cNvSpPr/>
          <p:nvPr/>
        </p:nvSpPr>
        <p:spPr>
          <a:xfrm>
            <a:off x="11701669" y="6480313"/>
            <a:ext cx="401661" cy="308075"/>
          </a:xfrm>
          <a:prstGeom prst="actionButtonBeginning">
            <a:avLst/>
          </a:prstGeom>
          <a:solidFill>
            <a:srgbClr val="DAE3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430802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0F8A286B-5316-4B7A-9A17-699128493EF0}"/>
              </a:ext>
            </a:extLst>
          </p:cNvPr>
          <p:cNvSpPr txBox="1"/>
          <p:nvPr/>
        </p:nvSpPr>
        <p:spPr>
          <a:xfrm rot="19891242">
            <a:off x="-615176" y="3175529"/>
            <a:ext cx="13422349" cy="584775"/>
          </a:xfrm>
          <a:prstGeom prst="rect">
            <a:avLst/>
          </a:prstGeom>
          <a:noFill/>
          <a:ln>
            <a:noFill/>
          </a:ln>
        </p:spPr>
        <p:txBody>
          <a:bodyPr wrap="square" numCol="1" rtlCol="0">
            <a:spAutoFit/>
          </a:bodyPr>
          <a:lstStyle/>
          <a:p>
            <a:r>
              <a:rPr lang="it-IT" altLang="it-IT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ORGANIGRAMMA    POLO LICEALE         «E. AMALDI»       BITETTO  A.S. 2022/23</a:t>
            </a:r>
          </a:p>
        </p:txBody>
      </p:sp>
      <p:sp>
        <p:nvSpPr>
          <p:cNvPr id="3" name="Pulsante di azione: Fine 2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3B876AF9-E288-4B39-B4C7-E94181BFCC50}"/>
              </a:ext>
            </a:extLst>
          </p:cNvPr>
          <p:cNvSpPr/>
          <p:nvPr/>
        </p:nvSpPr>
        <p:spPr>
          <a:xfrm>
            <a:off x="11410239" y="6351057"/>
            <a:ext cx="576145" cy="330378"/>
          </a:xfrm>
          <a:prstGeom prst="actionButtonEnd">
            <a:avLst/>
          </a:prstGeom>
          <a:solidFill>
            <a:srgbClr val="DAE3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it-IT" alt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1D62C0D-19B9-45EA-B208-6C7C4C96BDD5}"/>
              </a:ext>
            </a:extLst>
          </p:cNvPr>
          <p:cNvSpPr txBox="1"/>
          <p:nvPr/>
        </p:nvSpPr>
        <p:spPr>
          <a:xfrm>
            <a:off x="1403927" y="1"/>
            <a:ext cx="10217618" cy="58477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it-IT" altLang="it-IT" b="1" dirty="0"/>
              <a:t>COORDINATORI DI CLASSE A.S. 2022/2023</a:t>
            </a:r>
          </a:p>
          <a:p>
            <a:endParaRPr lang="it-IT" altLang="it-IT" sz="1400" b="1" dirty="0"/>
          </a:p>
        </p:txBody>
      </p:sp>
      <p:graphicFrame>
        <p:nvGraphicFramePr>
          <p:cNvPr id="2" name="Tabella 5">
            <a:extLst>
              <a:ext uri="{FF2B5EF4-FFF2-40B4-BE49-F238E27FC236}">
                <a16:creationId xmlns:a16="http://schemas.microsoft.com/office/drawing/2014/main" id="{2E71CDB9-B077-42FD-89C9-21E7A1C15A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8136037"/>
              </p:ext>
            </p:extLst>
          </p:nvPr>
        </p:nvGraphicFramePr>
        <p:xfrm>
          <a:off x="1245703" y="325211"/>
          <a:ext cx="9780106" cy="647700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6189">
                  <a:extLst>
                    <a:ext uri="{9D8B030D-6E8A-4147-A177-3AD203B41FA5}">
                      <a16:colId xmlns:a16="http://schemas.microsoft.com/office/drawing/2014/main" val="2894469312"/>
                    </a:ext>
                  </a:extLst>
                </a:gridCol>
                <a:gridCol w="1589406">
                  <a:extLst>
                    <a:ext uri="{9D8B030D-6E8A-4147-A177-3AD203B41FA5}">
                      <a16:colId xmlns:a16="http://schemas.microsoft.com/office/drawing/2014/main" val="2961855895"/>
                    </a:ext>
                  </a:extLst>
                </a:gridCol>
                <a:gridCol w="911408">
                  <a:extLst>
                    <a:ext uri="{9D8B030D-6E8A-4147-A177-3AD203B41FA5}">
                      <a16:colId xmlns:a16="http://schemas.microsoft.com/office/drawing/2014/main" val="1998983773"/>
                    </a:ext>
                  </a:extLst>
                </a:gridCol>
                <a:gridCol w="1142355">
                  <a:extLst>
                    <a:ext uri="{9D8B030D-6E8A-4147-A177-3AD203B41FA5}">
                      <a16:colId xmlns:a16="http://schemas.microsoft.com/office/drawing/2014/main" val="2796581241"/>
                    </a:ext>
                  </a:extLst>
                </a:gridCol>
                <a:gridCol w="1514067">
                  <a:extLst>
                    <a:ext uri="{9D8B030D-6E8A-4147-A177-3AD203B41FA5}">
                      <a16:colId xmlns:a16="http://schemas.microsoft.com/office/drawing/2014/main" val="4023299987"/>
                    </a:ext>
                  </a:extLst>
                </a:gridCol>
                <a:gridCol w="1011441">
                  <a:extLst>
                    <a:ext uri="{9D8B030D-6E8A-4147-A177-3AD203B41FA5}">
                      <a16:colId xmlns:a16="http://schemas.microsoft.com/office/drawing/2014/main" val="1074787074"/>
                    </a:ext>
                  </a:extLst>
                </a:gridCol>
                <a:gridCol w="960472">
                  <a:extLst>
                    <a:ext uri="{9D8B030D-6E8A-4147-A177-3AD203B41FA5}">
                      <a16:colId xmlns:a16="http://schemas.microsoft.com/office/drawing/2014/main" val="222048021"/>
                    </a:ext>
                  </a:extLst>
                </a:gridCol>
                <a:gridCol w="1484768">
                  <a:extLst>
                    <a:ext uri="{9D8B030D-6E8A-4147-A177-3AD203B41FA5}">
                      <a16:colId xmlns:a16="http://schemas.microsoft.com/office/drawing/2014/main" val="1357533132"/>
                    </a:ext>
                  </a:extLst>
                </a:gridCol>
              </a:tblGrid>
              <a:tr h="266106">
                <a:tc>
                  <a:txBody>
                    <a:bodyPr/>
                    <a:lstStyle/>
                    <a:p>
                      <a:pPr algn="ctr"/>
                      <a:r>
                        <a:rPr lang="it-IT" sz="1100" b="1" dirty="0"/>
                        <a:t>CLASSE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1" dirty="0"/>
                        <a:t>DOCENTE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rowSpan="6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1" dirty="0"/>
                        <a:t>CLASSE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1" dirty="0"/>
                        <a:t>DOCENTE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rowSpan="6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1" dirty="0"/>
                        <a:t>CLASSE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1" dirty="0"/>
                        <a:t>DOCENTE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105595367"/>
                  </a:ext>
                </a:extLst>
              </a:tr>
              <a:tr h="266106">
                <a:tc>
                  <a:txBody>
                    <a:bodyPr/>
                    <a:lstStyle/>
                    <a:p>
                      <a:r>
                        <a:rPr lang="it-IT" sz="1100" b="1" dirty="0"/>
                        <a:t>1</a:t>
                      </a:r>
                      <a:r>
                        <a:rPr lang="it-IT" sz="1100" b="1" baseline="30000" dirty="0"/>
                        <a:t>a</a:t>
                      </a:r>
                      <a:r>
                        <a:rPr lang="it-IT" sz="1100" b="1" dirty="0"/>
                        <a:t>A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Tarulli A.B.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1</a:t>
                      </a:r>
                      <a:r>
                        <a:rPr lang="it-IT" sz="1100" b="1" baseline="30000" dirty="0"/>
                        <a:t>a</a:t>
                      </a:r>
                      <a:r>
                        <a:rPr lang="it-IT" sz="1100" b="1" baseline="0" dirty="0"/>
                        <a:t>B</a:t>
                      </a:r>
                      <a:endParaRPr lang="it-IT" sz="11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 err="1"/>
                        <a:t>Pice</a:t>
                      </a:r>
                      <a:r>
                        <a:rPr lang="it-IT" sz="1100" b="1" dirty="0"/>
                        <a:t> F.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6387644"/>
                  </a:ext>
                </a:extLst>
              </a:tr>
              <a:tr h="2765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Regina A.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Fazio D.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Tarulli A. B. 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523707403"/>
                  </a:ext>
                </a:extLst>
              </a:tr>
              <a:tr h="2930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Iride M.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Causarano F.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Berardinetti V.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989181741"/>
                  </a:ext>
                </a:extLst>
              </a:tr>
              <a:tr h="2662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Iride M.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Mascolo M.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0832122"/>
                  </a:ext>
                </a:extLst>
              </a:tr>
              <a:tr h="2661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Granieri C.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373133"/>
                  </a:ext>
                </a:extLst>
              </a:tr>
              <a:tr h="267037">
                <a:tc gridSpan="8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4214086"/>
                  </a:ext>
                </a:extLst>
              </a:tr>
              <a:tr h="273075">
                <a:tc>
                  <a:txBody>
                    <a:bodyPr/>
                    <a:lstStyle/>
                    <a:p>
                      <a:r>
                        <a:rPr lang="it-IT" sz="1100" b="1" dirty="0"/>
                        <a:t>1</a:t>
                      </a:r>
                      <a:r>
                        <a:rPr lang="it-IT" sz="1100" b="1" baseline="30000" dirty="0"/>
                        <a:t>a</a:t>
                      </a:r>
                      <a:r>
                        <a:rPr lang="it-IT" sz="1100" b="1" dirty="0"/>
                        <a:t>Asa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Marziliano R.</a:t>
                      </a:r>
                      <a:endParaRPr lang="it-IT" sz="11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rowSpan="5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1</a:t>
                      </a:r>
                      <a:r>
                        <a:rPr lang="it-IT" sz="1100" b="1" baseline="30000" dirty="0"/>
                        <a:t>a</a:t>
                      </a:r>
                      <a:r>
                        <a:rPr lang="it-IT" sz="1100" b="1" baseline="0" dirty="0"/>
                        <a:t>Bsa</a:t>
                      </a:r>
                      <a:endParaRPr lang="it-IT" sz="11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Cesarano D.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rowSpan="5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1</a:t>
                      </a:r>
                      <a:r>
                        <a:rPr lang="it-IT" sz="1100" b="1" baseline="30000" dirty="0"/>
                        <a:t>a</a:t>
                      </a:r>
                      <a:r>
                        <a:rPr lang="it-IT" sz="1100" b="1" baseline="0" dirty="0"/>
                        <a:t>Csa</a:t>
                      </a:r>
                      <a:endParaRPr lang="it-IT" sz="11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11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Squicciarini</a:t>
                      </a:r>
                      <a:r>
                        <a:rPr lang="it-IT" sz="11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45402925"/>
                  </a:ext>
                </a:extLst>
              </a:tr>
              <a:tr h="2661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Asa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Buglione A.</a:t>
                      </a:r>
                      <a:endParaRPr lang="it-IT" sz="11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Bsa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 err="1"/>
                        <a:t>Imbasciani</a:t>
                      </a:r>
                      <a:r>
                        <a:rPr lang="it-IT" sz="1100" b="1" dirty="0"/>
                        <a:t> A.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Csa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Palladino L.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62006308"/>
                  </a:ext>
                </a:extLst>
              </a:tr>
              <a:tr h="2661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Asa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Demichele C.</a:t>
                      </a:r>
                      <a:endParaRPr lang="it-IT" sz="11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Bsa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Somma M.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Csa</a:t>
                      </a:r>
                      <a:endParaRPr lang="it-IT" sz="11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Mastrangelo A.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57681047"/>
                  </a:ext>
                </a:extLst>
              </a:tr>
              <a:tr h="2661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Asa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Buglione A.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Bsa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Balestra G.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Csa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Gargano D.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766264110"/>
                  </a:ext>
                </a:extLst>
              </a:tr>
              <a:tr h="2661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Asa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Bruno T.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Bsa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Sorrentino A.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4864930"/>
                  </a:ext>
                </a:extLst>
              </a:tr>
              <a:tr h="134496">
                <a:tc gridSpan="8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0698759"/>
                  </a:ext>
                </a:extLst>
              </a:tr>
              <a:tr h="266106">
                <a:tc>
                  <a:txBody>
                    <a:bodyPr/>
                    <a:lstStyle/>
                    <a:p>
                      <a:r>
                        <a:rPr lang="it-IT" sz="1100" b="1" dirty="0"/>
                        <a:t>1</a:t>
                      </a:r>
                      <a:r>
                        <a:rPr lang="it-IT" sz="1100" b="1" baseline="30000" dirty="0"/>
                        <a:t>a</a:t>
                      </a:r>
                      <a:r>
                        <a:rPr lang="it-IT" sz="1100" b="1" dirty="0"/>
                        <a:t>Asu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 err="1"/>
                        <a:t>Capursi</a:t>
                      </a:r>
                      <a:r>
                        <a:rPr lang="it-IT" sz="1100" b="1" dirty="0"/>
                        <a:t> F.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rowSpan="5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1</a:t>
                      </a:r>
                      <a:r>
                        <a:rPr lang="it-IT" sz="1100" b="1" baseline="30000" dirty="0"/>
                        <a:t>a</a:t>
                      </a:r>
                      <a:r>
                        <a:rPr lang="it-IT" sz="1100" b="1" baseline="0" dirty="0"/>
                        <a:t>Bsu</a:t>
                      </a:r>
                      <a:endParaRPr lang="it-IT" sz="11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Ruggiero A.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rowSpan="5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1</a:t>
                      </a:r>
                      <a:r>
                        <a:rPr lang="it-IT" sz="1100" b="1" baseline="30000" dirty="0"/>
                        <a:t>a</a:t>
                      </a:r>
                      <a:r>
                        <a:rPr lang="it-IT" sz="1100" b="1" baseline="0" dirty="0"/>
                        <a:t>Csu</a:t>
                      </a:r>
                      <a:endParaRPr lang="it-IT" sz="11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Ventrella R.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662811100"/>
                  </a:ext>
                </a:extLst>
              </a:tr>
              <a:tr h="2661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Asu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Amendolara R.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Bsu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Lionetti A.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Csu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Palladino L.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339734043"/>
                  </a:ext>
                </a:extLst>
              </a:tr>
              <a:tr h="2661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Asu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Ieva R.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Bsu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Bavaro A.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Csu</a:t>
                      </a:r>
                      <a:endParaRPr lang="it-IT" sz="11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Colaianni A.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820774753"/>
                  </a:ext>
                </a:extLst>
              </a:tr>
              <a:tr h="2661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Asu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Rutigliano A.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Bsu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dirty="0"/>
                        <a:t>Scaglione M.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8141927"/>
                  </a:ext>
                </a:extLst>
              </a:tr>
              <a:tr h="2661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Asu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Bardaro A.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Bsu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Pavia M.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dirty="0"/>
                        <a:t>1</a:t>
                      </a:r>
                      <a:r>
                        <a:rPr lang="it-IT" sz="1100" b="1" baseline="30000" dirty="0"/>
                        <a:t>a</a:t>
                      </a:r>
                      <a:r>
                        <a:rPr lang="it-IT" sz="1100" b="1" baseline="0" dirty="0"/>
                        <a:t>Dsu</a:t>
                      </a:r>
                      <a:endParaRPr lang="it-IT" sz="11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Cirillo M. F.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635210788"/>
                  </a:ext>
                </a:extLst>
              </a:tr>
              <a:tr h="126781">
                <a:tc gridSpan="8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sz="2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8411668"/>
                  </a:ext>
                </a:extLst>
              </a:tr>
              <a:tr h="266106">
                <a:tc>
                  <a:txBody>
                    <a:bodyPr/>
                    <a:lstStyle/>
                    <a:p>
                      <a:r>
                        <a:rPr lang="it-IT" sz="1100" b="1" dirty="0"/>
                        <a:t>1</a:t>
                      </a:r>
                      <a:r>
                        <a:rPr lang="it-IT" sz="1100" b="1" baseline="30000" dirty="0"/>
                        <a:t>a</a:t>
                      </a:r>
                      <a:r>
                        <a:rPr lang="it-IT" sz="1100" b="1" dirty="0"/>
                        <a:t>Al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Spaziani S.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rowSpan="5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1</a:t>
                      </a:r>
                      <a:r>
                        <a:rPr lang="it-IT" sz="1100" b="1" baseline="30000" dirty="0"/>
                        <a:t>a</a:t>
                      </a:r>
                      <a:r>
                        <a:rPr lang="it-IT" sz="1100" b="1" baseline="0" dirty="0"/>
                        <a:t>Bl</a:t>
                      </a:r>
                      <a:endParaRPr lang="it-IT" sz="11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Gaudio M.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rowSpan="5" gridSpan="3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678779"/>
                  </a:ext>
                </a:extLst>
              </a:tr>
              <a:tr h="2661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Al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Gorgoglione L.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Bl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 err="1"/>
                        <a:t>Pice</a:t>
                      </a:r>
                      <a:r>
                        <a:rPr lang="it-IT" sz="1100" b="1" dirty="0"/>
                        <a:t> F.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gridSpan="3"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4665477"/>
                  </a:ext>
                </a:extLst>
              </a:tr>
              <a:tr h="2661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Al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Spaziani S.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Bl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 err="1"/>
                        <a:t>Muscaridola</a:t>
                      </a:r>
                      <a:r>
                        <a:rPr lang="it-IT" sz="1100" b="1" dirty="0"/>
                        <a:t> R.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gridSpan="3"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893765"/>
                  </a:ext>
                </a:extLst>
              </a:tr>
              <a:tr h="2956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Al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Cometa A.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Bl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Gaudio M.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gridSpan="3"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247914"/>
                  </a:ext>
                </a:extLst>
              </a:tr>
              <a:tr h="2956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Al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 err="1"/>
                        <a:t>Silecchia</a:t>
                      </a:r>
                      <a:r>
                        <a:rPr lang="it-IT" sz="1100" b="1" dirty="0"/>
                        <a:t> C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Bl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Trotta L.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 gridSpan="3"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it-IT" sz="1100" b="1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5083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2344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0F8A286B-5316-4B7A-9A17-699128493EF0}"/>
              </a:ext>
            </a:extLst>
          </p:cNvPr>
          <p:cNvSpPr txBox="1"/>
          <p:nvPr/>
        </p:nvSpPr>
        <p:spPr>
          <a:xfrm rot="19868291">
            <a:off x="-413883" y="3183418"/>
            <a:ext cx="13082984" cy="584775"/>
          </a:xfrm>
          <a:prstGeom prst="rect">
            <a:avLst/>
          </a:prstGeom>
          <a:noFill/>
          <a:ln>
            <a:noFill/>
          </a:ln>
        </p:spPr>
        <p:txBody>
          <a:bodyPr wrap="square" numCol="1" rtlCol="0">
            <a:spAutoFit/>
          </a:bodyPr>
          <a:lstStyle/>
          <a:p>
            <a:r>
              <a:rPr lang="it-IT" altLang="it-IT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ORGANIGRAMMA       POLO LICEALE        «E. AMALDI»   BITETTO   A.S. 2020/21</a:t>
            </a:r>
          </a:p>
        </p:txBody>
      </p:sp>
      <p:sp>
        <p:nvSpPr>
          <p:cNvPr id="3" name="Pulsante di azione: Fine 2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3B876AF9-E288-4B39-B4C7-E94181BFCC50}"/>
              </a:ext>
            </a:extLst>
          </p:cNvPr>
          <p:cNvSpPr/>
          <p:nvPr/>
        </p:nvSpPr>
        <p:spPr>
          <a:xfrm>
            <a:off x="11410239" y="6351057"/>
            <a:ext cx="576145" cy="330378"/>
          </a:xfrm>
          <a:prstGeom prst="actionButtonEnd">
            <a:avLst/>
          </a:prstGeom>
          <a:solidFill>
            <a:srgbClr val="DAE3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it-IT" alt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1D62C0D-19B9-45EA-B208-6C7C4C96BDD5}"/>
              </a:ext>
            </a:extLst>
          </p:cNvPr>
          <p:cNvSpPr txBox="1"/>
          <p:nvPr/>
        </p:nvSpPr>
        <p:spPr>
          <a:xfrm>
            <a:off x="1403927" y="1"/>
            <a:ext cx="10217618" cy="58477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it-IT" altLang="it-IT" b="1" dirty="0"/>
              <a:t>COORDINATORI DI CLASSE DI EDUCAZIONE CIVICA A.S. 2022/2023</a:t>
            </a:r>
          </a:p>
          <a:p>
            <a:endParaRPr lang="it-IT" altLang="it-IT" sz="1400" b="1" dirty="0"/>
          </a:p>
        </p:txBody>
      </p:sp>
      <p:graphicFrame>
        <p:nvGraphicFramePr>
          <p:cNvPr id="2" name="Tabella 5">
            <a:extLst>
              <a:ext uri="{FF2B5EF4-FFF2-40B4-BE49-F238E27FC236}">
                <a16:creationId xmlns:a16="http://schemas.microsoft.com/office/drawing/2014/main" id="{2E71CDB9-B077-42FD-89C9-21E7A1C15A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5894231"/>
              </p:ext>
            </p:extLst>
          </p:nvPr>
        </p:nvGraphicFramePr>
        <p:xfrm>
          <a:off x="940904" y="292388"/>
          <a:ext cx="9847168" cy="66278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4992">
                  <a:extLst>
                    <a:ext uri="{9D8B030D-6E8A-4147-A177-3AD203B41FA5}">
                      <a16:colId xmlns:a16="http://schemas.microsoft.com/office/drawing/2014/main" val="2894469312"/>
                    </a:ext>
                  </a:extLst>
                </a:gridCol>
                <a:gridCol w="1944256">
                  <a:extLst>
                    <a:ext uri="{9D8B030D-6E8A-4147-A177-3AD203B41FA5}">
                      <a16:colId xmlns:a16="http://schemas.microsoft.com/office/drawing/2014/main" val="310216015"/>
                    </a:ext>
                  </a:extLst>
                </a:gridCol>
                <a:gridCol w="573485">
                  <a:extLst>
                    <a:ext uri="{9D8B030D-6E8A-4147-A177-3AD203B41FA5}">
                      <a16:colId xmlns:a16="http://schemas.microsoft.com/office/drawing/2014/main" val="4073603926"/>
                    </a:ext>
                  </a:extLst>
                </a:gridCol>
                <a:gridCol w="993110">
                  <a:extLst>
                    <a:ext uri="{9D8B030D-6E8A-4147-A177-3AD203B41FA5}">
                      <a16:colId xmlns:a16="http://schemas.microsoft.com/office/drawing/2014/main" val="2664173376"/>
                    </a:ext>
                  </a:extLst>
                </a:gridCol>
                <a:gridCol w="1930269">
                  <a:extLst>
                    <a:ext uri="{9D8B030D-6E8A-4147-A177-3AD203B41FA5}">
                      <a16:colId xmlns:a16="http://schemas.microsoft.com/office/drawing/2014/main" val="1247773440"/>
                    </a:ext>
                  </a:extLst>
                </a:gridCol>
                <a:gridCol w="517535">
                  <a:extLst>
                    <a:ext uri="{9D8B030D-6E8A-4147-A177-3AD203B41FA5}">
                      <a16:colId xmlns:a16="http://schemas.microsoft.com/office/drawing/2014/main" val="1122698732"/>
                    </a:ext>
                  </a:extLst>
                </a:gridCol>
                <a:gridCol w="923172">
                  <a:extLst>
                    <a:ext uri="{9D8B030D-6E8A-4147-A177-3AD203B41FA5}">
                      <a16:colId xmlns:a16="http://schemas.microsoft.com/office/drawing/2014/main" val="2384099675"/>
                    </a:ext>
                  </a:extLst>
                </a:gridCol>
                <a:gridCol w="2090349">
                  <a:extLst>
                    <a:ext uri="{9D8B030D-6E8A-4147-A177-3AD203B41FA5}">
                      <a16:colId xmlns:a16="http://schemas.microsoft.com/office/drawing/2014/main" val="1762562309"/>
                    </a:ext>
                  </a:extLst>
                </a:gridCol>
              </a:tblGrid>
              <a:tr h="250951"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/>
                        <a:t>CLASSE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/>
                        <a:t>DOCENTE</a:t>
                      </a:r>
                      <a:endParaRPr lang="it-IT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2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/>
                        <a:t>CLASSE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/>
                        <a:t>DOCENTE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12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/>
                        <a:t>CLASSE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/>
                        <a:t>DOCENTE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105595367"/>
                  </a:ext>
                </a:extLst>
              </a:tr>
              <a:tr h="290988">
                <a:tc>
                  <a:txBody>
                    <a:bodyPr/>
                    <a:lstStyle/>
                    <a:p>
                      <a:r>
                        <a:rPr lang="it-IT" sz="1100" b="1" dirty="0"/>
                        <a:t>1</a:t>
                      </a:r>
                      <a:r>
                        <a:rPr lang="it-IT" sz="1100" b="1" baseline="30000" dirty="0"/>
                        <a:t>a</a:t>
                      </a:r>
                      <a:r>
                        <a:rPr lang="it-IT" sz="1100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1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Intranuovo</a:t>
                      </a:r>
                      <a:r>
                        <a:rPr lang="it-IT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M.</a:t>
                      </a:r>
                      <a:endParaRPr lang="it-IT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1" dirty="0"/>
                        <a:t>1</a:t>
                      </a:r>
                      <a:r>
                        <a:rPr lang="it-IT" sz="1200" b="1" baseline="30000" dirty="0"/>
                        <a:t>a</a:t>
                      </a:r>
                      <a:r>
                        <a:rPr lang="it-IT" sz="1200" b="1" baseline="0" dirty="0"/>
                        <a:t>B</a:t>
                      </a:r>
                      <a:endParaRPr lang="it-IT" sz="12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Pice</a:t>
                      </a:r>
                      <a:r>
                        <a:rPr lang="it-IT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it-IT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6387644"/>
                  </a:ext>
                </a:extLst>
              </a:tr>
              <a:tr h="2766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Pavia L.</a:t>
                      </a:r>
                      <a:endParaRPr lang="it-IT" sz="1100" b="1" kern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2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Fazio D.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kern="12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Devitofrancesco</a:t>
                      </a:r>
                      <a:r>
                        <a:rPr lang="it-IT" sz="11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523707403"/>
                  </a:ext>
                </a:extLst>
              </a:tr>
              <a:tr h="2932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Colaianni 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200" b="1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endParaRPr kumimoji="0" lang="it-IT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Causarano F.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  <a:endParaRPr kumimoji="0" lang="it-IT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Berardinetti V.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989181741"/>
                  </a:ext>
                </a:extLst>
              </a:tr>
              <a:tr h="2750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Sassanelli 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it-IT" sz="1200" b="1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endParaRPr kumimoji="0" lang="it-IT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Gelao C.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200" kern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0832122"/>
                  </a:ext>
                </a:extLst>
              </a:tr>
              <a:tr h="2750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Colaianni C.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200" b="1" kern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gridSpan="2"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200" kern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373133"/>
                  </a:ext>
                </a:extLst>
              </a:tr>
              <a:tr h="0">
                <a:tc gridSpan="8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it-IT" sz="11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4214086"/>
                  </a:ext>
                </a:extLst>
              </a:tr>
              <a:tr h="275068">
                <a:tc>
                  <a:txBody>
                    <a:bodyPr/>
                    <a:lstStyle/>
                    <a:p>
                      <a:r>
                        <a:rPr lang="it-IT" sz="1100" b="1" dirty="0"/>
                        <a:t>1</a:t>
                      </a:r>
                      <a:r>
                        <a:rPr lang="it-IT" sz="1100" b="1" baseline="30000" dirty="0"/>
                        <a:t>a</a:t>
                      </a:r>
                      <a:r>
                        <a:rPr lang="it-IT" sz="1100" b="1" dirty="0"/>
                        <a:t>Asa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Marziliano 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1"/>
                        <a:t>1</a:t>
                      </a:r>
                      <a:r>
                        <a:rPr lang="it-IT" sz="1200" b="1" baseline="30000"/>
                        <a:t>a</a:t>
                      </a:r>
                      <a:r>
                        <a:rPr lang="it-IT" sz="1200" b="1" baseline="0"/>
                        <a:t>Bsa</a:t>
                      </a:r>
                      <a:endParaRPr lang="it-IT" sz="12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Cesarano D.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1</a:t>
                      </a:r>
                      <a:r>
                        <a:rPr lang="it-IT" sz="1100" b="1" baseline="30000" dirty="0"/>
                        <a:t>a</a:t>
                      </a:r>
                      <a:r>
                        <a:rPr lang="it-IT" sz="1100" b="1" baseline="0" dirty="0"/>
                        <a:t>Csa</a:t>
                      </a:r>
                      <a:endParaRPr lang="it-IT" sz="11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11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Squicciarini</a:t>
                      </a:r>
                      <a:r>
                        <a:rPr lang="it-IT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45402925"/>
                  </a:ext>
                </a:extLst>
              </a:tr>
              <a:tr h="2750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Carlo F.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200" b="1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Bsa</a:t>
                      </a:r>
                      <a:endParaRPr kumimoji="0" lang="it-IT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Imbasciani</a:t>
                      </a:r>
                      <a:r>
                        <a:rPr lang="it-IT" sz="12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Csa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Palladino l: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62006308"/>
                  </a:ext>
                </a:extLst>
              </a:tr>
              <a:tr h="2028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Intranuovo</a:t>
                      </a:r>
                      <a:r>
                        <a:rPr lang="it-IT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M.</a:t>
                      </a:r>
                      <a:endParaRPr lang="it-IT" sz="1100" b="1" kern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200" b="1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Bsa</a:t>
                      </a:r>
                      <a:endParaRPr kumimoji="0" lang="it-IT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Somma M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Csa</a:t>
                      </a:r>
                      <a:endParaRPr kumimoji="0" lang="it-IT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Mastrangelo A.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57681047"/>
                  </a:ext>
                </a:extLst>
              </a:tr>
              <a:tr h="2750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kern="12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Manodoro</a:t>
                      </a:r>
                      <a:r>
                        <a:rPr lang="it-IT" sz="11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it-IT" sz="1200" b="1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Bsa</a:t>
                      </a:r>
                      <a:endParaRPr kumimoji="0" lang="it-IT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Balestra G.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Csa</a:t>
                      </a:r>
                      <a:endParaRPr kumimoji="0" lang="it-IT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Gargano D.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766264110"/>
                  </a:ext>
                </a:extLst>
              </a:tr>
              <a:tr h="2750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Bruno 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it-IT" sz="12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Bsa</a:t>
                      </a:r>
                      <a:endParaRPr kumimoji="0" lang="it-IT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Sorrentino A.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200" kern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684864930"/>
                  </a:ext>
                </a:extLst>
              </a:tr>
              <a:tr h="139001">
                <a:tc gridSpan="8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it-IT" sz="11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0698759"/>
                  </a:ext>
                </a:extLst>
              </a:tr>
              <a:tr h="275068">
                <a:tc>
                  <a:txBody>
                    <a:bodyPr/>
                    <a:lstStyle/>
                    <a:p>
                      <a:r>
                        <a:rPr lang="it-IT" sz="1100" b="1" dirty="0"/>
                        <a:t>1</a:t>
                      </a:r>
                      <a:r>
                        <a:rPr lang="it-IT" sz="1100" b="1" baseline="30000" dirty="0"/>
                        <a:t>a</a:t>
                      </a:r>
                      <a:r>
                        <a:rPr lang="it-IT" sz="1100" b="1" dirty="0"/>
                        <a:t>Asu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Ruggiero 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1"/>
                        <a:t>1</a:t>
                      </a:r>
                      <a:r>
                        <a:rPr lang="it-IT" sz="1200" b="1" baseline="30000"/>
                        <a:t>a</a:t>
                      </a:r>
                      <a:r>
                        <a:rPr lang="it-IT" sz="1200" b="1" baseline="0"/>
                        <a:t>Bsu</a:t>
                      </a:r>
                      <a:endParaRPr lang="it-IT" sz="12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Ruggiero A.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1</a:t>
                      </a:r>
                      <a:r>
                        <a:rPr lang="it-IT" sz="1100" b="1" baseline="30000" dirty="0"/>
                        <a:t>a</a:t>
                      </a:r>
                      <a:r>
                        <a:rPr lang="it-IT" sz="1100" b="1" baseline="0" dirty="0"/>
                        <a:t>Csu</a:t>
                      </a:r>
                      <a:endParaRPr lang="it-IT" sz="11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Ventrella R.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662811100"/>
                  </a:ext>
                </a:extLst>
              </a:tr>
              <a:tr h="2750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Ruggiero 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200" b="1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Bsu</a:t>
                      </a:r>
                      <a:endParaRPr kumimoji="0" lang="it-IT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Ruggiero A.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Csu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Palladino L.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339734043"/>
                  </a:ext>
                </a:extLst>
              </a:tr>
              <a:tr h="2750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Ieva 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200" b="1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Bsu</a:t>
                      </a:r>
                      <a:endParaRPr kumimoji="0" lang="it-IT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Bavaro D.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100" b="1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Csu</a:t>
                      </a:r>
                      <a:endParaRPr kumimoji="0" lang="it-IT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Colaianni C.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820774753"/>
                  </a:ext>
                </a:extLst>
              </a:tr>
              <a:tr h="1444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Rutigliano 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it-IT" sz="12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Bsu</a:t>
                      </a:r>
                      <a:endParaRPr kumimoji="0" lang="it-IT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 Santo M.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it-IT" sz="11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81419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Gelao 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it-IT" sz="12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Bsu</a:t>
                      </a:r>
                      <a:endParaRPr kumimoji="0" lang="it-IT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Marrone M.R.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/>
                        <a:t>1</a:t>
                      </a:r>
                      <a:r>
                        <a:rPr lang="it-IT" sz="1100" b="1" baseline="30000" dirty="0"/>
                        <a:t>a</a:t>
                      </a:r>
                      <a:r>
                        <a:rPr lang="it-IT" sz="1100" b="1" baseline="0" dirty="0"/>
                        <a:t>Dsu</a:t>
                      </a:r>
                      <a:endParaRPr lang="it-IT" sz="11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Ventrella R.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635210788"/>
                  </a:ext>
                </a:extLst>
              </a:tr>
              <a:tr h="126840">
                <a:tc gridSpan="8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kern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8411668"/>
                  </a:ext>
                </a:extLst>
              </a:tr>
              <a:tr h="275068">
                <a:tc>
                  <a:txBody>
                    <a:bodyPr/>
                    <a:lstStyle/>
                    <a:p>
                      <a:r>
                        <a:rPr lang="it-IT" sz="1100" b="1" dirty="0"/>
                        <a:t>1</a:t>
                      </a:r>
                      <a:r>
                        <a:rPr lang="it-IT" sz="1100" b="1" baseline="30000" dirty="0"/>
                        <a:t>a</a:t>
                      </a:r>
                      <a:r>
                        <a:rPr lang="it-IT" sz="1100" b="1" dirty="0"/>
                        <a:t>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11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Griseta</a:t>
                      </a:r>
                      <a:r>
                        <a:rPr lang="it-IT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G. 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200" b="1"/>
                        <a:t>1</a:t>
                      </a:r>
                      <a:r>
                        <a:rPr lang="it-IT" sz="1200" b="1" baseline="30000"/>
                        <a:t>a</a:t>
                      </a:r>
                      <a:r>
                        <a:rPr lang="it-IT" sz="1200" b="1" baseline="0"/>
                        <a:t>Bl</a:t>
                      </a:r>
                      <a:endParaRPr lang="it-IT" sz="12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Gaudio M.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rowSpan="5" gridSpan="2">
                  <a:txBody>
                    <a:bodyPr/>
                    <a:lstStyle/>
                    <a:p>
                      <a:endParaRPr lang="it-IT" sz="1200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5"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678779"/>
                  </a:ext>
                </a:extLst>
              </a:tr>
              <a:tr h="2750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Laudato 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it-IT" sz="1200" b="1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Bl</a:t>
                      </a:r>
                      <a:endParaRPr kumimoji="0" lang="it-IT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Pice</a:t>
                      </a:r>
                      <a:r>
                        <a:rPr lang="it-IT" sz="12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gridSpan="2"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4665477"/>
                  </a:ext>
                </a:extLst>
              </a:tr>
              <a:tr h="2750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Spaziani 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</a:t>
                      </a:r>
                      <a:r>
                        <a:rPr kumimoji="0" lang="it-IT" sz="1200" b="1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Bl</a:t>
                      </a:r>
                      <a:endParaRPr kumimoji="0" lang="it-IT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Muscaridola</a:t>
                      </a:r>
                      <a:r>
                        <a:rPr lang="it-IT" sz="12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gridSpan="2"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4893765"/>
                  </a:ext>
                </a:extLst>
              </a:tr>
              <a:tr h="2958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Cometa 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it-IT" sz="1200" b="1" i="0" u="none" strike="noStrike" kern="1200" cap="none" spc="0" normalizeH="0" baseline="3000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Bl</a:t>
                      </a:r>
                      <a:endParaRPr kumimoji="0" lang="it-IT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Gaudio M.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gridSpan="2"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0247914"/>
                  </a:ext>
                </a:extLst>
              </a:tr>
              <a:tr h="2958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it-IT" sz="11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Spaziani 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it-IT" sz="1200" b="1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kumimoji="0" lang="it-IT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Bl</a:t>
                      </a:r>
                      <a:endParaRPr kumimoji="0" lang="it-IT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2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Trotta L.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 gridSpan="2"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95083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0531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40000"/>
                <a:lumOff val="60000"/>
              </a:schemeClr>
            </a:gs>
            <a:gs pos="46000">
              <a:schemeClr val="accent5">
                <a:lumMod val="95000"/>
                <a:lumOff val="5000"/>
              </a:schemeClr>
            </a:gs>
            <a:gs pos="100000">
              <a:schemeClr val="accent5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1D18545F-B50E-4B2E-BE7D-7075A9A7E598}"/>
              </a:ext>
            </a:extLst>
          </p:cNvPr>
          <p:cNvSpPr txBox="1"/>
          <p:nvPr/>
        </p:nvSpPr>
        <p:spPr>
          <a:xfrm rot="19799288">
            <a:off x="-416042" y="3136612"/>
            <a:ext cx="13024083" cy="584775"/>
          </a:xfrm>
          <a:prstGeom prst="rect">
            <a:avLst/>
          </a:prstGeom>
          <a:noFill/>
          <a:ln>
            <a:noFill/>
          </a:ln>
        </p:spPr>
        <p:txBody>
          <a:bodyPr wrap="square" numCol="1" rtlCol="0">
            <a:spAutoFit/>
          </a:bodyPr>
          <a:lstStyle/>
          <a:p>
            <a:r>
              <a:rPr lang="it-IT" altLang="it-IT" sz="3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it-IT" altLang="it-IT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ORGANIGRAMMA   POLO LICEALE    «E. AMALDI»    BITETTO     A.S. 2022/23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D6E420E-4862-46A7-8054-02CAA4CC46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7825" y="304800"/>
            <a:ext cx="8216348" cy="6304102"/>
          </a:xfrm>
        </p:spPr>
        <p:txBody>
          <a:bodyPr numCol="1">
            <a:normAutofit fontScale="90000"/>
          </a:bodyPr>
          <a:lstStyle/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it-IT" altLang="it-IT" sz="1200" b="1" dirty="0"/>
              <a:t>	       </a:t>
            </a:r>
            <a:r>
              <a:rPr lang="it-IT" altLang="it-IT" sz="2000" b="1" dirty="0"/>
              <a:t>COORDINATORI DI DIPARTIMENTI DISCIPLINARI</a:t>
            </a:r>
            <a:br>
              <a:rPr lang="it-IT" altLang="it-IT" sz="1200" b="1" dirty="0"/>
            </a:br>
            <a:br>
              <a:rPr lang="it-IT" altLang="it-IT" sz="1600" b="1" dirty="0"/>
            </a:br>
            <a:r>
              <a:rPr lang="it-IT" altLang="it-IT" sz="1600" b="1" dirty="0"/>
              <a:t> 	</a:t>
            </a:r>
            <a:r>
              <a:rPr lang="it-IT" altLang="it-IT" sz="1800" b="1" u="sng" dirty="0"/>
              <a:t>Discipline letterarie e latino:   		Prof.ssa   </a:t>
            </a:r>
            <a:r>
              <a:rPr lang="it-IT" altLang="it-IT" sz="1800" b="1" u="sng" dirty="0" err="1"/>
              <a:t>Graniere</a:t>
            </a:r>
            <a:r>
              <a:rPr lang="it-IT" altLang="it-IT" sz="1800" b="1" u="sng" dirty="0"/>
              <a:t> C.</a:t>
            </a:r>
            <a:r>
              <a:rPr lang="it-IT" altLang="it-IT" sz="1800" b="1" dirty="0"/>
              <a:t>	 	</a:t>
            </a:r>
            <a:br>
              <a:rPr lang="it-IT" altLang="it-IT" sz="1800" b="1" dirty="0"/>
            </a:br>
            <a:r>
              <a:rPr lang="it-IT" altLang="it-IT" sz="1800" b="1" dirty="0"/>
              <a:t>	</a:t>
            </a:r>
            <a:r>
              <a:rPr lang="it-IT" altLang="it-IT" sz="1800" b="1" u="sng" dirty="0"/>
              <a:t>Matematica, Fisica ed Informatica:        	Prof.ssa    Azzone A. </a:t>
            </a:r>
            <a:r>
              <a:rPr lang="it-IT" altLang="it-IT" sz="1800" b="1" dirty="0"/>
              <a:t>	</a:t>
            </a:r>
            <a:br>
              <a:rPr lang="it-IT" altLang="it-IT" sz="1800" b="1" dirty="0"/>
            </a:br>
            <a:r>
              <a:rPr lang="it-IT" altLang="it-IT" sz="1800" b="1" dirty="0"/>
              <a:t>	</a:t>
            </a:r>
            <a:r>
              <a:rPr lang="it-IT" altLang="it-IT" sz="1800" b="1" u="sng" dirty="0"/>
              <a:t>Storia e Filosofia:		 	Prof.ssa   Mirra M.</a:t>
            </a:r>
            <a:r>
              <a:rPr lang="it-IT" altLang="it-IT" sz="1800" b="1" dirty="0"/>
              <a:t>		</a:t>
            </a:r>
            <a:br>
              <a:rPr lang="it-IT" altLang="it-IT" sz="1800" b="1" dirty="0"/>
            </a:br>
            <a:r>
              <a:rPr lang="it-IT" altLang="it-IT" sz="1800" b="1" dirty="0"/>
              <a:t>                     </a:t>
            </a:r>
            <a:r>
              <a:rPr lang="it-IT" altLang="it-IT" sz="1800" b="1" u="sng" dirty="0"/>
              <a:t>Lingue straniere:		 	Prof.ssa    Laudato M.</a:t>
            </a:r>
            <a:r>
              <a:rPr lang="it-IT" altLang="it-IT" sz="1800" b="1" dirty="0"/>
              <a:t>		 </a:t>
            </a:r>
            <a:br>
              <a:rPr lang="it-IT" altLang="it-IT" sz="1800" b="1" dirty="0"/>
            </a:br>
            <a:r>
              <a:rPr lang="it-IT" altLang="it-IT" sz="1800" b="1" dirty="0"/>
              <a:t>	</a:t>
            </a:r>
            <a:r>
              <a:rPr lang="it-IT" altLang="it-IT" sz="1800" b="1" u="sng" dirty="0"/>
              <a:t>Scienze naturali, Chimica e Geografia:	Prof.ssa    </a:t>
            </a:r>
            <a:r>
              <a:rPr lang="it-IT" altLang="it-IT" sz="1800" b="1" u="sng"/>
              <a:t>De Benedittis R.</a:t>
            </a:r>
            <a:br>
              <a:rPr lang="it-IT" altLang="it-IT" sz="1800" b="1" dirty="0"/>
            </a:br>
            <a:r>
              <a:rPr lang="it-IT" altLang="it-IT" sz="1800" b="1" dirty="0"/>
              <a:t>	</a:t>
            </a:r>
            <a:r>
              <a:rPr lang="it-IT" altLang="it-IT" sz="1800" b="1" u="sng" dirty="0"/>
              <a:t>Discipline economiche e giuridiche:        	Prof.ssa    Ruggiero A.</a:t>
            </a:r>
            <a:r>
              <a:rPr lang="it-IT" altLang="it-IT" sz="1800" b="1" dirty="0"/>
              <a:t>		</a:t>
            </a:r>
            <a:br>
              <a:rPr lang="it-IT" altLang="it-IT" sz="1800" b="1" dirty="0"/>
            </a:br>
            <a:r>
              <a:rPr lang="it-IT" altLang="it-IT" sz="1800" b="1" dirty="0"/>
              <a:t>	</a:t>
            </a:r>
            <a:r>
              <a:rPr lang="it-IT" altLang="it-IT" sz="1800" b="1" u="sng" dirty="0"/>
              <a:t>Disegno e Storia dell’arte:	                     Prof.ssa   Bardaro</a:t>
            </a:r>
            <a:r>
              <a:rPr lang="it-IT" altLang="it-IT" sz="1800" b="1" dirty="0"/>
              <a:t>	</a:t>
            </a:r>
            <a:br>
              <a:rPr lang="it-IT" altLang="it-IT" sz="1800" b="1" dirty="0"/>
            </a:br>
            <a:r>
              <a:rPr lang="it-IT" altLang="it-IT" sz="1800" b="1" dirty="0"/>
              <a:t>	</a:t>
            </a:r>
            <a:r>
              <a:rPr lang="it-IT" altLang="it-IT" sz="1800" b="1" u="sng" dirty="0"/>
              <a:t>Scienze Motorie:		 	Prof. </a:t>
            </a:r>
            <a:r>
              <a:rPr lang="it-IT" altLang="it-IT" sz="1800" b="1" u="sng" dirty="0" err="1"/>
              <a:t>ssa</a:t>
            </a:r>
            <a:r>
              <a:rPr lang="it-IT" altLang="it-IT" sz="1800" b="1" u="sng" dirty="0"/>
              <a:t>  Iride M.</a:t>
            </a:r>
            <a:r>
              <a:rPr lang="it-IT" altLang="it-IT" sz="1800" b="1" dirty="0"/>
              <a:t>		</a:t>
            </a:r>
            <a:br>
              <a:rPr lang="it-IT" altLang="it-IT" sz="1800" b="1" dirty="0"/>
            </a:br>
            <a:r>
              <a:rPr lang="it-IT" altLang="it-IT" sz="1800" b="1" dirty="0"/>
              <a:t>	</a:t>
            </a:r>
            <a:r>
              <a:rPr lang="it-IT" altLang="it-IT" sz="1800" b="1" u="sng" dirty="0"/>
              <a:t>Scienze Umane:	               		Prof. Scaglione M.</a:t>
            </a:r>
            <a:r>
              <a:rPr lang="it-IT" altLang="it-IT" sz="1800" b="1" dirty="0"/>
              <a:t>		</a:t>
            </a:r>
            <a:br>
              <a:rPr lang="it-IT" altLang="it-IT" sz="1800" b="1" dirty="0"/>
            </a:br>
            <a:r>
              <a:rPr lang="it-IT" altLang="it-IT" sz="1800" b="1" dirty="0"/>
              <a:t>	</a:t>
            </a:r>
            <a:r>
              <a:rPr lang="it-IT" altLang="it-IT" sz="1800" b="1" u="sng" dirty="0"/>
              <a:t>Religione Cattolica: 			Prof. </a:t>
            </a:r>
            <a:r>
              <a:rPr lang="it-IT" altLang="it-IT" sz="1800" b="1" u="sng" dirty="0" err="1"/>
              <a:t>Ssa</a:t>
            </a:r>
            <a:r>
              <a:rPr lang="it-IT" altLang="it-IT" sz="1800" b="1" u="sng" dirty="0"/>
              <a:t> Colaianni.</a:t>
            </a:r>
            <a:r>
              <a:rPr lang="it-IT" altLang="it-IT" sz="1800" b="1" dirty="0"/>
              <a:t>	</a:t>
            </a:r>
            <a:br>
              <a:rPr lang="it-IT" altLang="it-IT" sz="1800" b="1" dirty="0"/>
            </a:br>
            <a:r>
              <a:rPr lang="it-IT" altLang="it-IT" sz="1800" b="1" dirty="0"/>
              <a:t>	</a:t>
            </a:r>
            <a:r>
              <a:rPr lang="it-IT" altLang="it-IT" sz="1800" b="1" u="sng" dirty="0"/>
              <a:t>Sostegno:				Prof. Pavia M.</a:t>
            </a:r>
            <a:r>
              <a:rPr lang="it-IT" altLang="it-IT" sz="1800" b="1" dirty="0"/>
              <a:t>	</a:t>
            </a:r>
            <a:br>
              <a:rPr lang="it-IT" altLang="it-IT" sz="1800" b="1" dirty="0"/>
            </a:br>
            <a:r>
              <a:rPr lang="it-IT" altLang="it-IT" sz="1800" b="1" dirty="0"/>
              <a:t> </a:t>
            </a:r>
            <a:br>
              <a:rPr lang="it-IT" altLang="it-IT" sz="1800" b="1" dirty="0"/>
            </a:br>
            <a:br>
              <a:rPr lang="it-IT" altLang="it-IT" sz="1600" b="1" dirty="0"/>
            </a:br>
            <a:br>
              <a:rPr lang="it-IT" altLang="it-IT" sz="1200" b="1" dirty="0"/>
            </a:br>
            <a:br>
              <a:rPr lang="it-IT" altLang="it-IT" sz="1200" b="1" dirty="0"/>
            </a:br>
            <a:endParaRPr lang="it-IT" altLang="it-IT" sz="1200" dirty="0"/>
          </a:p>
        </p:txBody>
      </p:sp>
      <p:sp>
        <p:nvSpPr>
          <p:cNvPr id="3" name="Pulsante di azione: Fine 2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4DEB4BC6-B689-4970-A509-5839728F4BF9}"/>
              </a:ext>
            </a:extLst>
          </p:cNvPr>
          <p:cNvSpPr/>
          <p:nvPr/>
        </p:nvSpPr>
        <p:spPr>
          <a:xfrm>
            <a:off x="11491729" y="6493164"/>
            <a:ext cx="448367" cy="231477"/>
          </a:xfrm>
          <a:prstGeom prst="actionButtonEn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728308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0AA54530-923F-4B81-AC55-4BB7C59EF5B0}"/>
              </a:ext>
            </a:extLst>
          </p:cNvPr>
          <p:cNvSpPr txBox="1"/>
          <p:nvPr/>
        </p:nvSpPr>
        <p:spPr>
          <a:xfrm rot="19962748">
            <a:off x="-609475" y="3019613"/>
            <a:ext cx="13096971" cy="584775"/>
          </a:xfrm>
          <a:prstGeom prst="rect">
            <a:avLst/>
          </a:prstGeom>
          <a:noFill/>
          <a:ln>
            <a:noFill/>
          </a:ln>
        </p:spPr>
        <p:txBody>
          <a:bodyPr wrap="square" numCol="1" rtlCol="0">
            <a:spAutoFit/>
          </a:bodyPr>
          <a:lstStyle/>
          <a:p>
            <a:r>
              <a:rPr lang="it-IT" altLang="it-IT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ORGANIGRAMMA    POLO  LICEALE     «E. AMALDI»     BITETTO      A.S. 2022/23</a:t>
            </a:r>
          </a:p>
        </p:txBody>
      </p:sp>
      <p:sp>
        <p:nvSpPr>
          <p:cNvPr id="8" name="Pulsante di azione: Inizio 7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7CEBC4A6-8F04-4D91-B408-64649C3ECFC7}"/>
              </a:ext>
            </a:extLst>
          </p:cNvPr>
          <p:cNvSpPr/>
          <p:nvPr/>
        </p:nvSpPr>
        <p:spPr>
          <a:xfrm>
            <a:off x="11604566" y="6389716"/>
            <a:ext cx="462103" cy="248956"/>
          </a:xfrm>
          <a:prstGeom prst="actionButtonBeginning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it-IT" altLang="it-IT"/>
          </a:p>
        </p:txBody>
      </p:sp>
      <p:sp>
        <p:nvSpPr>
          <p:cNvPr id="2" name="Rettangolo 1"/>
          <p:cNvSpPr/>
          <p:nvPr/>
        </p:nvSpPr>
        <p:spPr>
          <a:xfrm>
            <a:off x="62665" y="1262333"/>
            <a:ext cx="12066669" cy="4216539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>
              <a:lnSpc>
                <a:spcPct val="150000"/>
              </a:lnSpc>
            </a:pPr>
            <a:r>
              <a:rPr lang="it-IT" altLang="it-IT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COMMISSIONE INVALSI			</a:t>
            </a:r>
            <a:r>
              <a:rPr lang="it-IT" altLang="it-IT" sz="1600" b="1" i="1" dirty="0"/>
              <a:t>Proff. BRUNO T., Gaudio M. -  IRIDE M. -  TARULLI A.</a:t>
            </a:r>
            <a:r>
              <a:rPr lang="it-IT" altLang="it-IT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it-IT" altLang="it-IT" sz="1600" dirty="0"/>
              <a:t>	        </a:t>
            </a:r>
          </a:p>
          <a:p>
            <a:pPr fontAlgn="t">
              <a:lnSpc>
                <a:spcPct val="150000"/>
              </a:lnSpc>
            </a:pPr>
            <a:r>
              <a:rPr lang="it-IT" altLang="it-IT" sz="1600" b="1" dirty="0"/>
              <a:t>COMMISSIONI NIV				</a:t>
            </a:r>
            <a:r>
              <a:rPr lang="it-IT" altLang="it-IT" sz="1600" b="1" i="1" dirty="0"/>
              <a:t>Proff. GELAO C. - MINENNA C. -  MIRRA M.	</a:t>
            </a:r>
          </a:p>
          <a:p>
            <a:pPr fontAlgn="t">
              <a:lnSpc>
                <a:spcPct val="150000"/>
              </a:lnSpc>
            </a:pPr>
            <a:endParaRPr lang="it-IT" altLang="it-IT" sz="800" b="1" i="1" dirty="0"/>
          </a:p>
          <a:p>
            <a:pPr algn="just" fontAlgn="t"/>
            <a:r>
              <a:rPr lang="it-IT" alt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COMMISSIONE ORIENTAMENTO IN INGRESSO	</a:t>
            </a:r>
            <a:r>
              <a:rPr lang="it-IT" altLang="it-IT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Proff. AZZONE A. - BALESTRA G. - BRUNO T.(FUS) –CIANCIOTTA G. -  DEMETRIO A.(FUS) 					- DI LEO C. - FRASCOLLA D. –IACOVAZZI M. – IRIDE M. -  IMBASCIANI A.(FUS) - 					LAUDATO M. R. – MARZILIANO R. – MUSCARIDOLA R. - PALLADINO L. – PAVIA 					</a:t>
            </a:r>
            <a:r>
              <a:rPr lang="it-IT" altLang="it-IT" sz="1600" b="1" i="1">
                <a:latin typeface="Calibri" panose="020F0502020204030204" pitchFamily="34" charset="0"/>
                <a:cs typeface="Calibri" panose="020F0502020204030204" pitchFamily="34" charset="0"/>
              </a:rPr>
              <a:t>M.(FUS) - PICE </a:t>
            </a:r>
            <a:r>
              <a:rPr lang="it-IT" altLang="it-IT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F.- - RUGGIERO A. – SANTACROCE N. - SOMMA M. - SPAZIANI S. – 					VENTRELLA R.</a:t>
            </a:r>
            <a:endParaRPr lang="it-IT" altLang="it-IT" sz="1600" b="1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fontAlgn="t"/>
            <a:r>
              <a:rPr lang="it-IT" altLang="it-IT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</a:t>
            </a:r>
          </a:p>
          <a:p>
            <a:pPr algn="just" fontAlgn="t"/>
            <a:r>
              <a:rPr lang="it-IT" altLang="it-IT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COMMISSIONE ERASMUS +	  		</a:t>
            </a:r>
            <a:r>
              <a:rPr lang="it-IT" altLang="it-IT" sz="16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Proff. AMENDOLARA R. – DE BENEDITTIS R. – CAUSARANO F. – IMBASCIANI A. –</a:t>
            </a:r>
          </a:p>
          <a:p>
            <a:pPr algn="just" fontAlgn="t"/>
            <a:r>
              <a:rPr lang="it-IT" altLang="it-IT" sz="16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	 	IRIDE M. – GAUDIO - RUGGIERO A</a:t>
            </a:r>
            <a:r>
              <a:rPr lang="it-IT" altLang="it-IT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fontAlgn="t">
              <a:lnSpc>
                <a:spcPct val="150000"/>
              </a:lnSpc>
            </a:pPr>
            <a:r>
              <a:rPr lang="it-IT" altLang="it-IT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COMMISSIONE ELETTORALE 			</a:t>
            </a:r>
            <a:r>
              <a:rPr lang="it-IT" altLang="it-IT" sz="16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Proff. DEVITOFRANCESCO S. – MINENNA C. – RUGGIERO A.</a:t>
            </a:r>
          </a:p>
          <a:p>
            <a:pPr fontAlgn="t"/>
            <a:r>
              <a:rPr lang="it-IT" altLang="it-IT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TEAM INNOVAZIONE DIGITALE   			</a:t>
            </a:r>
            <a:r>
              <a:rPr lang="it-IT" altLang="it-IT" sz="16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Proff. AZZONE A. – BRUNO T. – PAVIA M. - sigg. DE SANTIS n. (Ass. tecnico) – RIZZI					G.(ass. </a:t>
            </a:r>
            <a:r>
              <a:rPr lang="it-IT" altLang="it-IT" sz="1600" b="1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amm</a:t>
            </a:r>
            <a:r>
              <a:rPr lang="it-IT" altLang="it-IT" sz="16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.) - STRIPPOLI (ass. </a:t>
            </a:r>
            <a:r>
              <a:rPr lang="it-IT" altLang="it-IT" sz="1600" b="1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amm</a:t>
            </a:r>
            <a:r>
              <a:rPr lang="it-IT" altLang="it-IT" sz="16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.)	</a:t>
            </a:r>
          </a:p>
          <a:p>
            <a:pPr fontAlgn="t">
              <a:lnSpc>
                <a:spcPct val="150000"/>
              </a:lnSpc>
            </a:pPr>
            <a:r>
              <a:rPr lang="it-IT" altLang="it-IT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COMMISSIONE PON(FSE – FESR)	 		</a:t>
            </a:r>
            <a:r>
              <a:rPr lang="it-IT" altLang="it-IT" sz="16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Proff. CINOTTI R. -  IRIDE M. – PAVIA M. – SOMMA M</a:t>
            </a:r>
            <a:r>
              <a:rPr lang="it-IT" altLang="it-IT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	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2902840" y="44150"/>
            <a:ext cx="608571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b="1" dirty="0"/>
          </a:p>
          <a:p>
            <a:pPr algn="ctr"/>
            <a:r>
              <a:rPr lang="it-IT" sz="2000" b="1" dirty="0"/>
              <a:t>COMMISSIONI DI SUPPORTO AGLI ORGANI COLLEGIALI</a:t>
            </a:r>
          </a:p>
        </p:txBody>
      </p:sp>
    </p:spTree>
    <p:extLst>
      <p:ext uri="{BB962C8B-B14F-4D97-AF65-F5344CB8AC3E}">
        <p14:creationId xmlns:p14="http://schemas.microsoft.com/office/powerpoint/2010/main" val="1625864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F568DFB5-7D39-4C0A-898F-E930B854775C}"/>
              </a:ext>
            </a:extLst>
          </p:cNvPr>
          <p:cNvSpPr txBox="1"/>
          <p:nvPr/>
        </p:nvSpPr>
        <p:spPr>
          <a:xfrm rot="19910173">
            <a:off x="-389062" y="3057399"/>
            <a:ext cx="13245660" cy="584775"/>
          </a:xfrm>
          <a:prstGeom prst="rect">
            <a:avLst/>
          </a:prstGeom>
          <a:noFill/>
          <a:ln>
            <a:noFill/>
          </a:ln>
        </p:spPr>
        <p:txBody>
          <a:bodyPr wrap="square" numCol="1" rtlCol="0">
            <a:spAutoFit/>
          </a:bodyPr>
          <a:lstStyle/>
          <a:p>
            <a:r>
              <a:rPr lang="it-IT" altLang="it-IT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ORGANIGRAMMA      POLO LICEALE «E.  AMALDI»    BITETTO       A.S. 2022/23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5400883-6FA5-4526-8DF2-AF4910A03886}"/>
              </a:ext>
            </a:extLst>
          </p:cNvPr>
          <p:cNvSpPr txBox="1"/>
          <p:nvPr/>
        </p:nvSpPr>
        <p:spPr>
          <a:xfrm>
            <a:off x="1306475" y="398132"/>
            <a:ext cx="8275407" cy="150810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numCol="1" rtlCol="0">
            <a:spAutoFit/>
          </a:bodyPr>
          <a:lstStyle/>
          <a:p>
            <a:r>
              <a:rPr lang="it-IT" altLang="it-IT" b="1" dirty="0"/>
              <a:t>                                                     proff. </a:t>
            </a:r>
            <a:r>
              <a:rPr lang="it-IT" altLang="it-IT" b="1" dirty="0" err="1"/>
              <a:t>sse</a:t>
            </a:r>
            <a:r>
              <a:rPr lang="it-IT" altLang="it-IT" b="1" dirty="0"/>
              <a:t> AZZONE, CINOTTI, COMETA, </a:t>
            </a:r>
          </a:p>
          <a:p>
            <a:r>
              <a:rPr lang="it-IT" altLang="it-IT" b="1" dirty="0"/>
              <a:t>                                                        DE BENEDITTIS, GELAO, IMBASCIANI,</a:t>
            </a:r>
          </a:p>
          <a:p>
            <a:r>
              <a:rPr lang="it-IT" altLang="it-IT" b="1" dirty="0"/>
              <a:t>Comitato tecnico scientifico:      RUGGIERO,  VENTRELLA</a:t>
            </a:r>
          </a:p>
          <a:p>
            <a:r>
              <a:rPr lang="it-IT" altLang="it-IT" sz="2000" b="1" dirty="0"/>
              <a:t>                                                     </a:t>
            </a:r>
            <a:r>
              <a:rPr lang="it-IT" altLang="it-IT" b="1" dirty="0"/>
              <a:t>ing. FALAGARIO, ing. LACALAMITA,</a:t>
            </a:r>
          </a:p>
          <a:p>
            <a:r>
              <a:rPr lang="it-IT" altLang="it-IT" b="1" dirty="0"/>
              <a:t>                                                          dott. DE BENEDITTIS </a:t>
            </a:r>
          </a:p>
        </p:txBody>
      </p:sp>
      <p:sp>
        <p:nvSpPr>
          <p:cNvPr id="3" name="Pulsante di azione: Inizio 2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A88196FC-F5F1-469C-8F9B-C054ECB8A056}"/>
              </a:ext>
            </a:extLst>
          </p:cNvPr>
          <p:cNvSpPr/>
          <p:nvPr/>
        </p:nvSpPr>
        <p:spPr>
          <a:xfrm>
            <a:off x="11554691" y="6445135"/>
            <a:ext cx="546934" cy="324272"/>
          </a:xfrm>
          <a:prstGeom prst="actionButtonBeginning">
            <a:avLst/>
          </a:prstGeom>
          <a:solidFill>
            <a:srgbClr val="DAE3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it-IT" alt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E7F30D3-26A9-46C1-8F30-0C4947F370D0}"/>
              </a:ext>
            </a:extLst>
          </p:cNvPr>
          <p:cNvSpPr txBox="1"/>
          <p:nvPr/>
        </p:nvSpPr>
        <p:spPr>
          <a:xfrm>
            <a:off x="6888955" y="3429000"/>
            <a:ext cx="5076825" cy="1323439"/>
          </a:xfrm>
          <a:prstGeom prst="rect">
            <a:avLst/>
          </a:prstGeom>
          <a:solidFill>
            <a:srgbClr val="FF3300"/>
          </a:solidFill>
          <a:scene3d>
            <a:camera prst="isometricOffAxis2Left"/>
            <a:lightRig rig="threePt" dir="t"/>
          </a:scene3d>
          <a:sp3d>
            <a:bevelT w="139700" h="139700" prst="divot"/>
          </a:sp3d>
        </p:spPr>
        <p:txBody>
          <a:bodyPr wrap="square" numCol="1" rtlCol="0">
            <a:spAutoFit/>
          </a:bodyPr>
          <a:lstStyle/>
          <a:p>
            <a:pPr algn="ctr"/>
            <a:r>
              <a:rPr lang="it-IT" altLang="it-IT" sz="1600" b="1" dirty="0"/>
              <a:t>ORGANO DI GARANZIA</a:t>
            </a:r>
          </a:p>
          <a:p>
            <a:pPr algn="ctr"/>
            <a:r>
              <a:rPr lang="it-IT" altLang="it-IT" sz="1600" b="1" dirty="0"/>
              <a:t>Dirigente Scolastico</a:t>
            </a:r>
          </a:p>
          <a:p>
            <a:pPr algn="ctr"/>
            <a:r>
              <a:rPr lang="it-IT" altLang="it-IT" sz="1600" b="1" dirty="0"/>
              <a:t>Componente docenti: </a:t>
            </a:r>
          </a:p>
          <a:p>
            <a:pPr algn="ctr"/>
            <a:r>
              <a:rPr lang="it-IT" altLang="it-IT" sz="1600" b="1" dirty="0"/>
              <a:t>Componente Genitori </a:t>
            </a:r>
          </a:p>
          <a:p>
            <a:pPr algn="ctr"/>
            <a:r>
              <a:rPr lang="it-IT" altLang="it-IT" sz="1600" b="1" dirty="0"/>
              <a:t>Componente alunni</a:t>
            </a: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5B9EB2E8-5933-4EF0-B755-45F36DE48B36}"/>
              </a:ext>
            </a:extLst>
          </p:cNvPr>
          <p:cNvSpPr/>
          <p:nvPr/>
        </p:nvSpPr>
        <p:spPr>
          <a:xfrm rot="385009">
            <a:off x="1817142" y="3701204"/>
            <a:ext cx="4399737" cy="180917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isometricOffAxis2Lef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it-IT" alt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5FCE63D-ED8C-4129-877B-75503FA2978D}"/>
              </a:ext>
            </a:extLst>
          </p:cNvPr>
          <p:cNvSpPr txBox="1"/>
          <p:nvPr/>
        </p:nvSpPr>
        <p:spPr>
          <a:xfrm rot="913351">
            <a:off x="2121549" y="3937643"/>
            <a:ext cx="3790923" cy="120032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it-IT" altLang="it-IT" b="1" dirty="0"/>
              <a:t>COMITATO DI VALUTAZIONE</a:t>
            </a:r>
          </a:p>
          <a:p>
            <a:pPr algn="ctr"/>
            <a:r>
              <a:rPr lang="it-IT" altLang="it-IT" b="1" dirty="0"/>
              <a:t>Dirigente scolastico</a:t>
            </a:r>
          </a:p>
          <a:p>
            <a:pPr algn="ctr"/>
            <a:r>
              <a:rPr lang="it-IT" altLang="it-IT" b="1" dirty="0"/>
              <a:t>proff.: </a:t>
            </a:r>
            <a:r>
              <a:rPr lang="it-IT" altLang="it-IT" b="1" dirty="0" err="1"/>
              <a:t>Iacovazzi</a:t>
            </a:r>
            <a:r>
              <a:rPr lang="it-IT" altLang="it-IT" b="1" dirty="0"/>
              <a:t> M.; </a:t>
            </a:r>
            <a:r>
              <a:rPr lang="it-IT" altLang="it-IT" b="1" dirty="0" err="1"/>
              <a:t>Imbasciani</a:t>
            </a:r>
            <a:r>
              <a:rPr lang="it-IT" altLang="it-IT" b="1" dirty="0"/>
              <a:t> A.; Volpe P.</a:t>
            </a: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486450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7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46DB0690-3ACE-4E44-994A-8CA5984FEA93}"/>
              </a:ext>
            </a:extLst>
          </p:cNvPr>
          <p:cNvSpPr txBox="1"/>
          <p:nvPr/>
        </p:nvSpPr>
        <p:spPr>
          <a:xfrm rot="19953110">
            <a:off x="-384726" y="3061249"/>
            <a:ext cx="12926524" cy="584775"/>
          </a:xfrm>
          <a:prstGeom prst="rect">
            <a:avLst/>
          </a:prstGeom>
          <a:noFill/>
          <a:ln>
            <a:noFill/>
          </a:ln>
        </p:spPr>
        <p:txBody>
          <a:bodyPr wrap="square" numCol="1" rtlCol="0">
            <a:spAutoFit/>
          </a:bodyPr>
          <a:lstStyle/>
          <a:p>
            <a:r>
              <a:rPr lang="it-IT" altLang="it-IT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ORGANIGRAMMA POLO LICEALE     «E. AMALDI»     BITETTO     A.S.    2022/23</a:t>
            </a:r>
          </a:p>
        </p:txBody>
      </p:sp>
      <p:sp>
        <p:nvSpPr>
          <p:cNvPr id="4" name="Parentesi graffa chiusa 3">
            <a:extLst>
              <a:ext uri="{FF2B5EF4-FFF2-40B4-BE49-F238E27FC236}">
                <a16:creationId xmlns:a16="http://schemas.microsoft.com/office/drawing/2014/main" id="{3D6014C3-8E85-47A4-88F0-C747F4C6E730}"/>
              </a:ext>
            </a:extLst>
          </p:cNvPr>
          <p:cNvSpPr/>
          <p:nvPr/>
        </p:nvSpPr>
        <p:spPr>
          <a:xfrm>
            <a:off x="6862618" y="780668"/>
            <a:ext cx="507124" cy="1330036"/>
          </a:xfrm>
          <a:prstGeom prst="rightBrace">
            <a:avLst>
              <a:gd name="adj1" fmla="val 0"/>
              <a:gd name="adj2" fmla="val 50000"/>
            </a:avLst>
          </a:prstGeom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numCol="1" rtlCol="0" anchor="ctr"/>
          <a:lstStyle/>
          <a:p>
            <a:pPr algn="ctr"/>
            <a:endParaRPr lang="it-IT" altLang="it-IT" dirty="0"/>
          </a:p>
        </p:txBody>
      </p:sp>
      <p:sp>
        <p:nvSpPr>
          <p:cNvPr id="5" name="Parentesi graffa chiusa 4">
            <a:extLst>
              <a:ext uri="{FF2B5EF4-FFF2-40B4-BE49-F238E27FC236}">
                <a16:creationId xmlns:a16="http://schemas.microsoft.com/office/drawing/2014/main" id="{E04508D1-6425-4374-8FCE-E7F75EAD874D}"/>
              </a:ext>
            </a:extLst>
          </p:cNvPr>
          <p:cNvSpPr/>
          <p:nvPr/>
        </p:nvSpPr>
        <p:spPr>
          <a:xfrm>
            <a:off x="7041220" y="3093494"/>
            <a:ext cx="149920" cy="520284"/>
          </a:xfrm>
          <a:prstGeom prst="rightBrace">
            <a:avLst/>
          </a:prstGeom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numCol="1" rtlCol="0" anchor="ctr"/>
          <a:lstStyle/>
          <a:p>
            <a:pPr algn="ctr"/>
            <a:endParaRPr lang="it-IT" altLang="it-IT" dirty="0"/>
          </a:p>
        </p:txBody>
      </p:sp>
      <p:sp>
        <p:nvSpPr>
          <p:cNvPr id="9" name="Pulsante di azione: Inizio 8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B9F86773-009F-460C-8DA9-6DBCC880924F}"/>
              </a:ext>
            </a:extLst>
          </p:cNvPr>
          <p:cNvSpPr/>
          <p:nvPr/>
        </p:nvSpPr>
        <p:spPr>
          <a:xfrm>
            <a:off x="11665528" y="6592325"/>
            <a:ext cx="424872" cy="265675"/>
          </a:xfrm>
          <a:prstGeom prst="actionButtonBeginning">
            <a:avLst/>
          </a:prstGeom>
          <a:solidFill>
            <a:srgbClr val="DAE3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it-IT" altLang="it-IT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3628F59-B02B-4DB8-95FF-60417DBA1447}"/>
              </a:ext>
            </a:extLst>
          </p:cNvPr>
          <p:cNvSpPr txBox="1"/>
          <p:nvPr/>
        </p:nvSpPr>
        <p:spPr>
          <a:xfrm>
            <a:off x="533399" y="1"/>
            <a:ext cx="10934701" cy="723274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it-IT" altLang="it-IT" dirty="0"/>
              <a:t>					</a:t>
            </a:r>
            <a:r>
              <a:rPr lang="it-IT" altLang="it-IT" sz="1400" dirty="0"/>
              <a:t>Dott.ssa Rossiello Carmela 	D.S. PRESIDENTE</a:t>
            </a:r>
          </a:p>
          <a:p>
            <a:r>
              <a:rPr lang="it-IT" altLang="it-IT" sz="1400" dirty="0"/>
              <a:t>					prof. Pavia Michele 	   	FUS AREA 4</a:t>
            </a:r>
          </a:p>
          <a:p>
            <a:r>
              <a:rPr lang="it-IT" altLang="it-IT" sz="1400" dirty="0"/>
              <a:t>                   					prof.ssa  Stallone M. C.		REFERENTE BES E DSA</a:t>
            </a:r>
          </a:p>
          <a:p>
            <a:r>
              <a:rPr lang="it-IT" altLang="it-IT" sz="1400" dirty="0"/>
              <a:t>				  	prof.  Frascolla D.									                       prof.ssa Ruggiero A.</a:t>
            </a:r>
          </a:p>
          <a:p>
            <a:r>
              <a:rPr lang="it-IT" altLang="it-IT" sz="1400" dirty="0"/>
              <a:t>					prof. </a:t>
            </a:r>
            <a:r>
              <a:rPr lang="it-IT" altLang="it-IT" sz="1400" dirty="0" err="1"/>
              <a:t>ssa</a:t>
            </a:r>
            <a:r>
              <a:rPr lang="it-IT" altLang="it-IT" sz="1400" dirty="0"/>
              <a:t> </a:t>
            </a:r>
            <a:r>
              <a:rPr lang="it-IT" altLang="it-IT" sz="1400" dirty="0" err="1"/>
              <a:t>Ieva</a:t>
            </a:r>
            <a:r>
              <a:rPr lang="it-IT" altLang="it-IT" sz="1400" dirty="0"/>
              <a:t> R.	 	</a:t>
            </a:r>
          </a:p>
          <a:p>
            <a:r>
              <a:rPr lang="it-IT" altLang="it-IT" sz="1400" dirty="0"/>
              <a:t>					prof. </a:t>
            </a:r>
            <a:r>
              <a:rPr lang="it-IT" altLang="it-IT" sz="1400" dirty="0" err="1"/>
              <a:t>Ssa</a:t>
            </a:r>
            <a:r>
              <a:rPr lang="it-IT" altLang="it-IT" sz="1400" dirty="0"/>
              <a:t> Volpe P.	                       DOCENTI CURRICOLARI</a:t>
            </a:r>
          </a:p>
          <a:p>
            <a:r>
              <a:rPr lang="it-IT" altLang="it-IT" sz="1400" dirty="0"/>
              <a:t>                                                                                                                   prof.ssa De </a:t>
            </a:r>
            <a:r>
              <a:rPr lang="it-IT" altLang="it-IT" sz="1400" dirty="0" err="1"/>
              <a:t>Benedittis</a:t>
            </a:r>
            <a:r>
              <a:rPr lang="it-IT" altLang="it-IT" sz="1400" dirty="0"/>
              <a:t> R.</a:t>
            </a:r>
          </a:p>
          <a:p>
            <a:r>
              <a:rPr lang="it-IT" altLang="it-IT" sz="1400" dirty="0"/>
              <a:t>					prof.ssa Ventrella R.</a:t>
            </a:r>
          </a:p>
          <a:p>
            <a:r>
              <a:rPr lang="it-IT" altLang="it-IT" sz="2000" b="1" dirty="0"/>
              <a:t>					</a:t>
            </a:r>
          </a:p>
          <a:p>
            <a:r>
              <a:rPr lang="it-IT" altLang="it-IT" sz="2000" b="1" dirty="0"/>
              <a:t>					</a:t>
            </a:r>
            <a:r>
              <a:rPr lang="it-IT" altLang="it-IT" sz="1400" dirty="0"/>
              <a:t>prof. Scardigno   Vittorio		 DOCENTE SPECIALIZZATO E </a:t>
            </a:r>
          </a:p>
          <a:p>
            <a:r>
              <a:rPr lang="it-IT" altLang="it-IT" sz="1400" dirty="0"/>
              <a:t>				                                                              		 COLLABORATORE DELEGATO DEL D.S</a:t>
            </a:r>
            <a:endParaRPr lang="it-IT" altLang="it-IT" sz="1400" b="1" dirty="0"/>
          </a:p>
          <a:p>
            <a:r>
              <a:rPr lang="it-IT" altLang="it-IT" sz="1400" b="1" dirty="0"/>
              <a:t>					</a:t>
            </a:r>
            <a:r>
              <a:rPr lang="it-IT" altLang="it-IT" sz="1400" dirty="0"/>
              <a:t>prof.ssa </a:t>
            </a:r>
            <a:r>
              <a:rPr lang="it-IT" altLang="it-IT" sz="1400" dirty="0" err="1"/>
              <a:t>Giammarella</a:t>
            </a:r>
            <a:r>
              <a:rPr lang="it-IT" altLang="it-IT" sz="1400" dirty="0"/>
              <a:t> A.</a:t>
            </a:r>
          </a:p>
          <a:p>
            <a:r>
              <a:rPr lang="it-IT" altLang="it-IT" sz="1400" dirty="0"/>
              <a:t>					Prof.ssa Lella G. </a:t>
            </a:r>
          </a:p>
          <a:p>
            <a:r>
              <a:rPr lang="it-IT" altLang="it-IT" sz="1400" dirty="0"/>
              <a:t>					Prof.ssa </a:t>
            </a:r>
            <a:r>
              <a:rPr lang="it-IT" altLang="it-IT" sz="1400" dirty="0" err="1"/>
              <a:t>Falcicchio</a:t>
            </a:r>
            <a:r>
              <a:rPr lang="it-IT" altLang="it-IT" sz="1400" dirty="0"/>
              <a:t> M.	                        DOCENTI SPECIALIZZATI SUL SOSTEGNO 					Prof.ssa </a:t>
            </a:r>
            <a:r>
              <a:rPr lang="it-IT" altLang="it-IT" sz="1400" dirty="0" err="1"/>
              <a:t>Silecchia</a:t>
            </a:r>
            <a:r>
              <a:rPr lang="it-IT" altLang="it-IT" sz="1400" dirty="0"/>
              <a:t> A.</a:t>
            </a:r>
          </a:p>
          <a:p>
            <a:r>
              <a:rPr lang="it-IT" altLang="it-IT" sz="1400" dirty="0"/>
              <a:t>									</a:t>
            </a:r>
          </a:p>
          <a:p>
            <a:r>
              <a:rPr lang="it-IT" altLang="it-IT" sz="1400" dirty="0"/>
              <a:t>					Dott. Giannini Paolo          	 DIRIGENTE MEDICO RESPONSABILE</a:t>
            </a:r>
          </a:p>
          <a:p>
            <a:r>
              <a:rPr lang="it-IT" altLang="it-IT" sz="1400" dirty="0"/>
              <a:t>  						                                               </a:t>
            </a:r>
          </a:p>
          <a:p>
            <a:r>
              <a:rPr lang="it-IT" altLang="it-IT" sz="1400" dirty="0"/>
              <a:t>					Dott. Lombardo Francesco	DIRIGENTE DEL SERVIZIO POLITICHE SOCIALI</a:t>
            </a:r>
          </a:p>
          <a:p>
            <a:r>
              <a:rPr lang="it-IT" altLang="it-IT" sz="1400" dirty="0"/>
              <a:t>                                                                  						DELLA CITTÀ METROPOLITANA DI BARI</a:t>
            </a:r>
          </a:p>
          <a:p>
            <a:r>
              <a:rPr lang="it-IT" altLang="it-IT" sz="1400" dirty="0"/>
              <a:t>					Dott.ssa </a:t>
            </a:r>
            <a:r>
              <a:rPr lang="it-IT" altLang="it-IT" sz="1400" dirty="0" err="1"/>
              <a:t>Chimienti</a:t>
            </a:r>
            <a:r>
              <a:rPr lang="it-IT" altLang="it-IT" sz="1400" dirty="0"/>
              <a:t> </a:t>
            </a:r>
            <a:r>
              <a:rPr lang="it-IT" altLang="it-IT" sz="1400" dirty="0" err="1"/>
              <a:t>Mariasilvia</a:t>
            </a:r>
            <a:r>
              <a:rPr lang="it-IT" altLang="it-IT" sz="1400" dirty="0"/>
              <a:t>	SERVIZI SOCIALI DEL COMUNE DI BITETTO</a:t>
            </a:r>
          </a:p>
          <a:p>
            <a:endParaRPr lang="it-IT" altLang="it-IT" sz="1400" dirty="0"/>
          </a:p>
          <a:p>
            <a:r>
              <a:rPr lang="it-IT" altLang="it-IT" sz="1400" dirty="0"/>
              <a:t>					Sig. </a:t>
            </a:r>
            <a:r>
              <a:rPr lang="it-IT" altLang="it-IT" sz="1400" dirty="0" err="1"/>
              <a:t>ra</a:t>
            </a:r>
            <a:r>
              <a:rPr lang="it-IT" altLang="it-IT" sz="1400" dirty="0"/>
              <a:t> Losito Antonella		COLLABORATORE SCOLASTICO</a:t>
            </a:r>
          </a:p>
          <a:p>
            <a:endParaRPr lang="it-IT" altLang="it-IT" sz="1400" dirty="0"/>
          </a:p>
          <a:p>
            <a:r>
              <a:rPr lang="it-IT" altLang="it-IT" sz="1400" dirty="0"/>
              <a:t>					Giannini Domenico 3Asu 	                      	COMPONENTE ALUNNI</a:t>
            </a:r>
          </a:p>
          <a:p>
            <a:r>
              <a:rPr lang="it-IT" altLang="it-IT" sz="1400" dirty="0"/>
              <a:t>					Miano Alessandra 5Bsu		COMPONENTE ALUNNI</a:t>
            </a:r>
          </a:p>
          <a:p>
            <a:r>
              <a:rPr lang="it-IT" altLang="it-IT" sz="1400" dirty="0"/>
              <a:t>                                                  			Sig. </a:t>
            </a:r>
            <a:r>
              <a:rPr lang="it-IT" altLang="it-IT" sz="1400" dirty="0" err="1"/>
              <a:t>ra</a:t>
            </a:r>
            <a:r>
              <a:rPr lang="it-IT" altLang="it-IT" sz="1400" dirty="0"/>
              <a:t>  Rutigliano Teresa		COMPONENTE GENITORI</a:t>
            </a:r>
          </a:p>
          <a:p>
            <a:r>
              <a:rPr lang="it-IT" altLang="it-IT" sz="1400" dirty="0"/>
              <a:t>					Sig.ra Danese Santa Leonarda	COMPONENTE GENITORI</a:t>
            </a:r>
          </a:p>
          <a:p>
            <a:r>
              <a:rPr lang="it-IT" altLang="it-IT" sz="1400" dirty="0"/>
              <a:t>					</a:t>
            </a:r>
          </a:p>
          <a:p>
            <a:r>
              <a:rPr lang="it-IT" altLang="it-IT" sz="1400" dirty="0"/>
              <a:t>					 					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377CEA7-B116-1FEA-0D26-3D463485CE48}"/>
              </a:ext>
            </a:extLst>
          </p:cNvPr>
          <p:cNvSpPr txBox="1"/>
          <p:nvPr/>
        </p:nvSpPr>
        <p:spPr>
          <a:xfrm>
            <a:off x="335971" y="3093494"/>
            <a:ext cx="4023994" cy="64361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it-IT" altLang="it-IT" sz="1800" b="1" dirty="0"/>
              <a:t>                                     G.L.I. </a:t>
            </a:r>
          </a:p>
          <a:p>
            <a:r>
              <a:rPr lang="it-IT" altLang="it-IT" sz="1800" b="1" dirty="0"/>
              <a:t>      Gruppo di Lavoro per l’inclusione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72728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A0716EC0-9624-4441-960E-4EA28B22F262}"/>
              </a:ext>
            </a:extLst>
          </p:cNvPr>
          <p:cNvSpPr txBox="1"/>
          <p:nvPr/>
        </p:nvSpPr>
        <p:spPr>
          <a:xfrm rot="19872191">
            <a:off x="-576841" y="3211794"/>
            <a:ext cx="13048352" cy="584775"/>
          </a:xfrm>
          <a:prstGeom prst="rect">
            <a:avLst/>
          </a:prstGeom>
          <a:noFill/>
          <a:ln>
            <a:noFill/>
          </a:ln>
        </p:spPr>
        <p:txBody>
          <a:bodyPr wrap="square" numCol="1" rtlCol="0">
            <a:spAutoFit/>
          </a:bodyPr>
          <a:lstStyle/>
          <a:p>
            <a:r>
              <a:rPr lang="it-IT" altLang="it-IT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ORGANIGRAMMA    POLO LICEALE    «E. AMALDI»     BITETTO     A.S. 2022/23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77AA761-DD91-4B67-9E16-5F6027B16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107"/>
            <a:ext cx="10515600" cy="661287"/>
          </a:xfrm>
        </p:spPr>
        <p:txBody>
          <a:bodyPr numCol="1">
            <a:normAutofit/>
          </a:bodyPr>
          <a:lstStyle/>
          <a:p>
            <a:pPr algn="ctr"/>
            <a:r>
              <a:rPr lang="it-IT" altLang="it-IT" sz="2800" b="1" dirty="0"/>
              <a:t>COLLABORATORI SCOLASTICI</a:t>
            </a:r>
          </a:p>
        </p:txBody>
      </p:sp>
      <p:sp>
        <p:nvSpPr>
          <p:cNvPr id="5" name="Pulsante di azione: Inizio 4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152D5F2A-F692-4721-BCFF-7C028416C890}"/>
              </a:ext>
            </a:extLst>
          </p:cNvPr>
          <p:cNvSpPr/>
          <p:nvPr/>
        </p:nvSpPr>
        <p:spPr>
          <a:xfrm>
            <a:off x="11468250" y="6491392"/>
            <a:ext cx="566183" cy="261382"/>
          </a:xfrm>
          <a:prstGeom prst="actionButtonBeginning">
            <a:avLst/>
          </a:prstGeom>
          <a:solidFill>
            <a:srgbClr val="DAE3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0476C54-1E0B-423D-8D77-1B742C380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650" y="967003"/>
            <a:ext cx="10515600" cy="5618162"/>
          </a:xfrm>
        </p:spPr>
        <p:txBody>
          <a:bodyPr numCol="1">
            <a:normAutofit lnSpcReduction="10000"/>
          </a:bodyPr>
          <a:lstStyle/>
          <a:p>
            <a:pPr marL="0" indent="0" algn="ctr">
              <a:buNone/>
            </a:pPr>
            <a:r>
              <a:rPr lang="it-IT" altLang="it-IT" dirty="0"/>
              <a:t>Bitetto Maria Palma</a:t>
            </a:r>
          </a:p>
          <a:p>
            <a:pPr marL="0" indent="0" algn="ctr">
              <a:buNone/>
            </a:pPr>
            <a:r>
              <a:rPr lang="it-IT" altLang="it-IT" dirty="0"/>
              <a:t>Castoro Francesco </a:t>
            </a:r>
          </a:p>
          <a:p>
            <a:pPr marL="0" indent="0" algn="ctr">
              <a:buNone/>
            </a:pPr>
            <a:r>
              <a:rPr lang="it-IT" altLang="it-IT" dirty="0" err="1"/>
              <a:t>Chimienti</a:t>
            </a:r>
            <a:r>
              <a:rPr lang="it-IT" altLang="it-IT" dirty="0"/>
              <a:t> Giuseppe</a:t>
            </a:r>
          </a:p>
          <a:p>
            <a:pPr marL="0" indent="0" algn="ctr">
              <a:buNone/>
            </a:pPr>
            <a:r>
              <a:rPr lang="it-IT" altLang="it-IT" dirty="0"/>
              <a:t>Danisi Maddalena</a:t>
            </a:r>
          </a:p>
          <a:p>
            <a:pPr marL="0" indent="0" algn="ctr">
              <a:buNone/>
            </a:pPr>
            <a:r>
              <a:rPr lang="it-IT" altLang="it-IT" dirty="0"/>
              <a:t>Losito Antonia</a:t>
            </a:r>
          </a:p>
          <a:p>
            <a:pPr marL="0" indent="0" algn="ctr">
              <a:buNone/>
            </a:pPr>
            <a:r>
              <a:rPr lang="it-IT" altLang="it-IT" dirty="0" err="1"/>
              <a:t>Losole</a:t>
            </a:r>
            <a:r>
              <a:rPr lang="it-IT" altLang="it-IT" dirty="0"/>
              <a:t> Vito Francesco</a:t>
            </a:r>
          </a:p>
          <a:p>
            <a:pPr marL="0" indent="0" algn="ctr">
              <a:buNone/>
            </a:pPr>
            <a:r>
              <a:rPr lang="it-IT" altLang="it-IT" dirty="0"/>
              <a:t>Maddalena Vincenza</a:t>
            </a:r>
          </a:p>
          <a:p>
            <a:pPr marL="0" indent="0" algn="ctr">
              <a:buNone/>
            </a:pPr>
            <a:r>
              <a:rPr lang="it-IT" altLang="it-IT" dirty="0"/>
              <a:t>Murra Loredana</a:t>
            </a:r>
          </a:p>
          <a:p>
            <a:pPr marL="0" indent="0" algn="ctr">
              <a:buNone/>
            </a:pPr>
            <a:r>
              <a:rPr lang="it-IT" altLang="it-IT" dirty="0" err="1"/>
              <a:t>Occhiogrosso</a:t>
            </a:r>
            <a:r>
              <a:rPr lang="it-IT" altLang="it-IT" dirty="0"/>
              <a:t> Chiara</a:t>
            </a:r>
          </a:p>
          <a:p>
            <a:pPr marL="0" indent="0" algn="ctr">
              <a:buNone/>
            </a:pPr>
            <a:r>
              <a:rPr lang="it-IT" altLang="it-IT" dirty="0"/>
              <a:t>Rea Rosangela</a:t>
            </a:r>
          </a:p>
          <a:p>
            <a:pPr marL="0" indent="0" algn="ctr">
              <a:buNone/>
            </a:pPr>
            <a:r>
              <a:rPr lang="it-IT" altLang="it-IT" dirty="0"/>
              <a:t>Russo Eduardo</a:t>
            </a:r>
          </a:p>
          <a:p>
            <a:pPr marL="0" indent="0" algn="ctr">
              <a:buNone/>
            </a:pPr>
            <a:r>
              <a:rPr lang="it-IT" altLang="it-IT" dirty="0"/>
              <a:t>Rutigliano Donatella</a:t>
            </a:r>
          </a:p>
          <a:p>
            <a:pPr marL="0" indent="0" algn="ctr">
              <a:buNone/>
            </a:pPr>
            <a:endParaRPr lang="it-IT" altLang="it-IT" dirty="0"/>
          </a:p>
          <a:p>
            <a:pPr marL="0" indent="0">
              <a:buNone/>
            </a:pP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7751071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Vetro opaco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  <a:ln>
          <a:noFill/>
        </a:ln>
      </a:spPr>
      <a:bodyPr wrap="square" numCol="1" rtlCol="0">
        <a:spAutoFit/>
      </a:bodyPr>
      <a:lstStyle>
        <a:defPPr>
          <a:defRPr sz="3200" dirty="0">
            <a:solidFill>
              <a:schemeClr val="bg1">
                <a:lumMod val="7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Vetro opaco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1482</TotalTime>
  <Words>2194</Words>
  <Application>Microsoft Office PowerPoint</Application>
  <PresentationFormat>Widescreen</PresentationFormat>
  <Paragraphs>419</Paragraphs>
  <Slides>9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       COORDINATORI DI DIPARTIMENTI DISCIPLINARI    Discipline letterarie e latino:     Prof.ssa   Graniere C.     Matematica, Fisica ed Informatica:         Prof.ssa    Azzone A.    Storia e Filosofia:    Prof.ssa   Mirra M.                        Lingue straniere:    Prof.ssa    Laudato M.     Scienze naturali, Chimica e Geografia: Prof.ssa    De Benedittis R.  Discipline economiche e giuridiche:         Prof.ssa    Ruggiero A.    Disegno e Storia dell’arte:                      Prof.ssa   Bardaro   Scienze Motorie:    Prof. ssa  Iride M.    Scienze Umane:                  Prof. Scaglione M.    Religione Cattolica:    Prof. Ssa Colaianni.   Sostegno:    Prof. Pavia M.       </vt:lpstr>
      <vt:lpstr>Presentazione standard di PowerPoint</vt:lpstr>
      <vt:lpstr>Presentazione standard di PowerPoint</vt:lpstr>
      <vt:lpstr>Presentazione standard di PowerPoint</vt:lpstr>
      <vt:lpstr>COLLABORATORI SCOLASTICI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Carmela Minenna</dc:creator>
  <cp:lastModifiedBy>cr.minenna@gmail.com</cp:lastModifiedBy>
  <cp:revision>309</cp:revision>
  <cp:lastPrinted>2022-10-05T09:15:00Z</cp:lastPrinted>
  <dcterms:created xsi:type="dcterms:W3CDTF">2018-10-01T14:59:33Z</dcterms:created>
  <dcterms:modified xsi:type="dcterms:W3CDTF">2022-10-13T09:58:21Z</dcterms:modified>
</cp:coreProperties>
</file>